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Lst>
  <p:notesMasterIdLst>
    <p:notesMasterId r:id="rId29"/>
  </p:notesMasterIdLst>
  <p:handoutMasterIdLst>
    <p:handoutMasterId r:id="rId30"/>
  </p:handoutMasterIdLst>
  <p:sldIdLst>
    <p:sldId id="300" r:id="rId6"/>
    <p:sldId id="257"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8" r:id="rId24"/>
    <p:sldId id="299" r:id="rId25"/>
    <p:sldId id="293" r:id="rId26"/>
    <p:sldId id="295" r:id="rId27"/>
    <p:sldId id="30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851371-9C3E-4F5F-B9BB-CF33ADAF57E2}" type="datetimeFigureOut">
              <a:rPr lang="en-AU" smtClean="0"/>
              <a:pPr/>
              <a:t>16/12/2010</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B733E1-8C34-48D6-9855-C66C9A2469D8}" type="slidenum">
              <a:rPr lang="en-AU" smtClean="0"/>
              <a:pPr/>
              <a:t>‹#›</a:t>
            </a:fld>
            <a:endParaRPr lang="en-AU"/>
          </a:p>
        </p:txBody>
      </p:sp>
    </p:spTree>
    <p:extLst>
      <p:ext uri="{BB962C8B-B14F-4D97-AF65-F5344CB8AC3E}">
        <p14:creationId xmlns:p14="http://schemas.microsoft.com/office/powerpoint/2010/main" xmlns="" val="4057881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EDCA30-2ED5-41C4-A072-F195EC56C9D7}" type="datetimeFigureOut">
              <a:rPr lang="en-US" smtClean="0"/>
              <a:pPr/>
              <a:t>12/16/2010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E7E218-9473-4E4E-BA13-22C19D998763}" type="slidenum">
              <a:rPr lang="en-US" smtClean="0"/>
              <a:pPr/>
              <a:t>‹#›</a:t>
            </a:fld>
            <a:endParaRPr lang="en-US"/>
          </a:p>
        </p:txBody>
      </p:sp>
    </p:spTree>
    <p:extLst>
      <p:ext uri="{BB962C8B-B14F-4D97-AF65-F5344CB8AC3E}">
        <p14:creationId xmlns:p14="http://schemas.microsoft.com/office/powerpoint/2010/main" xmlns="" val="1257395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12/16/2010 6:10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69DA7D42-06DD-4E95-909D-730594C806B3}" type="slidenum">
              <a:rPr lang="en-AU" smtClean="0"/>
              <a:pPr/>
              <a:t>13</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footer_graphic.png"/>
          <p:cNvPicPr>
            <a:picLocks noChangeAspect="1"/>
          </p:cNvPicPr>
          <p:nvPr/>
        </p:nvPicPr>
        <p:blipFill>
          <a:blip r:embed="rId15" cstate="print"/>
          <a:stretch>
            <a:fillRect/>
          </a:stretch>
        </p:blipFill>
        <p:spPr>
          <a:xfrm>
            <a:off x="0" y="5435827"/>
            <a:ext cx="9144000" cy="1420586"/>
          </a:xfrm>
          <a:prstGeom prst="rect">
            <a:avLst/>
          </a:prstGeom>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randomBar dir="vert"/>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randomBar dir="vert"/>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224" y="285728"/>
            <a:ext cx="7604424" cy="607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70030911"/>
      </p:ext>
    </p:extLst>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Medications that may affect sleep</a:t>
            </a:r>
            <a:br>
              <a:rPr lang="en-US" b="1" dirty="0" smtClean="0"/>
            </a:br>
            <a:r>
              <a:rPr lang="en-US" sz="2400" b="1" dirty="0" smtClean="0"/>
              <a:t>(some examples)</a:t>
            </a:r>
            <a:endParaRPr lang="en-AU" b="1" dirty="0"/>
          </a:p>
        </p:txBody>
      </p:sp>
      <p:sp>
        <p:nvSpPr>
          <p:cNvPr id="3" name="Content Placeholder 2"/>
          <p:cNvSpPr>
            <a:spLocks noGrp="1"/>
          </p:cNvSpPr>
          <p:nvPr>
            <p:ph idx="1"/>
          </p:nvPr>
        </p:nvSpPr>
        <p:spPr>
          <a:xfrm>
            <a:off x="323528" y="1268760"/>
            <a:ext cx="8382000" cy="2210862"/>
          </a:xfrm>
        </p:spPr>
        <p:txBody>
          <a:bodyPr>
            <a:noAutofit/>
          </a:bodyPr>
          <a:lstStyle/>
          <a:p>
            <a:pPr>
              <a:lnSpc>
                <a:spcPct val="90000"/>
              </a:lnSpc>
              <a:buFont typeface="Wingdings" pitchFamily="2" charset="2"/>
              <a:buChar char="§"/>
            </a:pPr>
            <a:r>
              <a:rPr lang="en-US" sz="2800" dirty="0" smtClean="0"/>
              <a:t>Steroids </a:t>
            </a:r>
          </a:p>
          <a:p>
            <a:pPr>
              <a:lnSpc>
                <a:spcPct val="90000"/>
              </a:lnSpc>
              <a:buFont typeface="Wingdings" pitchFamily="2" charset="2"/>
              <a:buChar char="§"/>
            </a:pPr>
            <a:r>
              <a:rPr lang="en-US" sz="2800" dirty="0" err="1" smtClean="0"/>
              <a:t>Theophylline</a:t>
            </a:r>
            <a:endParaRPr lang="en-US" sz="2800" dirty="0" smtClean="0"/>
          </a:p>
          <a:p>
            <a:pPr>
              <a:lnSpc>
                <a:spcPct val="90000"/>
              </a:lnSpc>
              <a:buFont typeface="Wingdings" pitchFamily="2" charset="2"/>
              <a:buChar char="§"/>
            </a:pPr>
            <a:r>
              <a:rPr lang="en-US" sz="2800" dirty="0" smtClean="0"/>
              <a:t>Decongestants</a:t>
            </a:r>
          </a:p>
          <a:p>
            <a:pPr>
              <a:lnSpc>
                <a:spcPct val="90000"/>
              </a:lnSpc>
              <a:buFont typeface="Wingdings" pitchFamily="2" charset="2"/>
              <a:buChar char="§"/>
            </a:pPr>
            <a:r>
              <a:rPr lang="en-US" sz="2800" dirty="0" smtClean="0"/>
              <a:t>Benzodiazepines </a:t>
            </a:r>
          </a:p>
          <a:p>
            <a:pPr>
              <a:lnSpc>
                <a:spcPct val="90000"/>
              </a:lnSpc>
              <a:buFont typeface="Wingdings" pitchFamily="2" charset="2"/>
              <a:buChar char="§"/>
            </a:pPr>
            <a:r>
              <a:rPr lang="en-US" sz="2800" dirty="0" smtClean="0"/>
              <a:t>Antidepressants</a:t>
            </a:r>
          </a:p>
          <a:p>
            <a:pPr>
              <a:lnSpc>
                <a:spcPct val="90000"/>
              </a:lnSpc>
              <a:buFont typeface="Wingdings" pitchFamily="2" charset="2"/>
              <a:buChar char="§"/>
            </a:pPr>
            <a:r>
              <a:rPr lang="en-US" sz="2800" dirty="0" smtClean="0"/>
              <a:t>Selective serotonin reuptake inhibitors i.e. </a:t>
            </a:r>
            <a:r>
              <a:rPr lang="en-US" sz="2800" dirty="0" err="1" smtClean="0"/>
              <a:t>Fluoxetine</a:t>
            </a:r>
            <a:r>
              <a:rPr lang="en-US" sz="2800" dirty="0" smtClean="0"/>
              <a:t> &amp; </a:t>
            </a:r>
            <a:r>
              <a:rPr lang="en-US" sz="2800" dirty="0" err="1" smtClean="0"/>
              <a:t>Sertraline</a:t>
            </a:r>
            <a:endParaRPr lang="en-US" sz="2800" dirty="0" smtClean="0"/>
          </a:p>
          <a:p>
            <a:pPr>
              <a:lnSpc>
                <a:spcPct val="90000"/>
              </a:lnSpc>
              <a:buFont typeface="Wingdings" pitchFamily="2" charset="2"/>
              <a:buChar char="§"/>
            </a:pPr>
            <a:r>
              <a:rPr lang="en-US" sz="2800" dirty="0" err="1" smtClean="0"/>
              <a:t>Thyroxine</a:t>
            </a:r>
            <a:endParaRPr lang="en-US" sz="2800" dirty="0" smtClean="0"/>
          </a:p>
          <a:p>
            <a:pPr>
              <a:lnSpc>
                <a:spcPct val="90000"/>
              </a:lnSpc>
              <a:buFont typeface="Wingdings" pitchFamily="2" charset="2"/>
              <a:buChar char="§"/>
            </a:pPr>
            <a:r>
              <a:rPr lang="en-US" sz="2800" dirty="0" smtClean="0"/>
              <a:t>Diuretics </a:t>
            </a:r>
          </a:p>
          <a:p>
            <a:pPr>
              <a:buFont typeface="Wingdings" pitchFamily="2" charset="2"/>
              <a:buChar char="§"/>
            </a:pPr>
            <a:r>
              <a:rPr lang="en-US" sz="2800" dirty="0" err="1" smtClean="0"/>
              <a:t>Antihypertensives</a:t>
            </a:r>
            <a:r>
              <a:rPr lang="en-AU" sz="2800" dirty="0" smtClean="0"/>
              <a:t> </a:t>
            </a:r>
          </a:p>
          <a:p>
            <a:pPr>
              <a:buNone/>
            </a:pPr>
            <a:r>
              <a:rPr lang="en-AU" sz="2800" dirty="0" smtClean="0"/>
              <a:t>	(Conn and </a:t>
            </a:r>
            <a:r>
              <a:rPr lang="en-AU" sz="2800" dirty="0" err="1" smtClean="0"/>
              <a:t>Madan</a:t>
            </a:r>
            <a:r>
              <a:rPr lang="en-AU" sz="2800" dirty="0" smtClean="0"/>
              <a:t> 2006)</a:t>
            </a:r>
            <a:endParaRPr lang="en-US" sz="2800" dirty="0" smtClean="0"/>
          </a:p>
          <a:p>
            <a:pPr>
              <a:buFont typeface="Wingdings" pitchFamily="2" charset="2"/>
              <a:buChar char="§"/>
            </a:pPr>
            <a:endParaRPr lang="en-AU" sz="2800" dirty="0"/>
          </a:p>
        </p:txBody>
      </p:sp>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Sleep Assessment</a:t>
            </a:r>
            <a:endParaRPr lang="en-AU" b="1" dirty="0"/>
          </a:p>
        </p:txBody>
      </p:sp>
      <p:sp>
        <p:nvSpPr>
          <p:cNvPr id="3" name="Content Placeholder 2"/>
          <p:cNvSpPr>
            <a:spLocks noGrp="1"/>
          </p:cNvSpPr>
          <p:nvPr>
            <p:ph idx="1"/>
          </p:nvPr>
        </p:nvSpPr>
        <p:spPr>
          <a:xfrm>
            <a:off x="395536" y="1052736"/>
            <a:ext cx="8382000" cy="5466112"/>
          </a:xfrm>
        </p:spPr>
        <p:txBody>
          <a:bodyPr/>
          <a:lstStyle/>
          <a:p>
            <a:pPr marL="457200" lvl="1" indent="0">
              <a:buNone/>
            </a:pPr>
            <a:r>
              <a:rPr lang="en-AU" sz="3000" b="1" dirty="0" smtClean="0"/>
              <a:t>5 Steps to assess and treat Insomnia</a:t>
            </a:r>
          </a:p>
          <a:p>
            <a:pPr marL="457200" lvl="1" indent="0">
              <a:buNone/>
            </a:pPr>
            <a:endParaRPr lang="en-AU" sz="1400" b="1" dirty="0" smtClean="0"/>
          </a:p>
          <a:p>
            <a:pPr lvl="1">
              <a:lnSpc>
                <a:spcPct val="150000"/>
              </a:lnSpc>
              <a:buFont typeface="Wingdings" pitchFamily="2" charset="2"/>
              <a:buChar char="§"/>
            </a:pPr>
            <a:r>
              <a:rPr lang="en-AU" sz="3000" dirty="0" smtClean="0"/>
              <a:t>Detection of insomnia</a:t>
            </a:r>
          </a:p>
          <a:p>
            <a:pPr lvl="1">
              <a:lnSpc>
                <a:spcPct val="150000"/>
              </a:lnSpc>
              <a:buFont typeface="Wingdings" pitchFamily="2" charset="2"/>
              <a:buChar char="§"/>
            </a:pPr>
            <a:r>
              <a:rPr lang="en-AU" sz="3000" dirty="0" smtClean="0"/>
              <a:t>Elaboration of the problem</a:t>
            </a:r>
          </a:p>
          <a:p>
            <a:pPr lvl="1">
              <a:lnSpc>
                <a:spcPct val="150000"/>
              </a:lnSpc>
              <a:buFont typeface="Wingdings" pitchFamily="2" charset="2"/>
              <a:buChar char="§"/>
            </a:pPr>
            <a:r>
              <a:rPr lang="en-AU" sz="3000" dirty="0" smtClean="0"/>
              <a:t>Identify any medical or psychiatric emergency</a:t>
            </a:r>
          </a:p>
          <a:p>
            <a:pPr lvl="1">
              <a:lnSpc>
                <a:spcPct val="150000"/>
              </a:lnSpc>
              <a:buFont typeface="Wingdings" pitchFamily="2" charset="2"/>
              <a:buChar char="§"/>
            </a:pPr>
            <a:r>
              <a:rPr lang="en-AU" sz="3000" dirty="0" smtClean="0"/>
              <a:t>Further evaluation of insomnia</a:t>
            </a:r>
          </a:p>
          <a:p>
            <a:pPr lvl="1">
              <a:lnSpc>
                <a:spcPct val="150000"/>
              </a:lnSpc>
              <a:buFont typeface="Wingdings" pitchFamily="2" charset="2"/>
              <a:buChar char="§"/>
            </a:pPr>
            <a:r>
              <a:rPr lang="en-AU" sz="3000" dirty="0" smtClean="0"/>
              <a:t>Intervention for insomnia</a:t>
            </a:r>
            <a:r>
              <a:rPr lang="en-AU" sz="3200" dirty="0" smtClean="0"/>
              <a:t> </a:t>
            </a:r>
          </a:p>
          <a:p>
            <a:pPr lvl="1">
              <a:lnSpc>
                <a:spcPct val="150000"/>
              </a:lnSpc>
              <a:buNone/>
            </a:pPr>
            <a:r>
              <a:rPr lang="en-AU" sz="3200" dirty="0" smtClean="0"/>
              <a:t>	(McCall 2005)</a:t>
            </a:r>
            <a:endParaRPr lang="en-AU" sz="3000" dirty="0" smtClean="0"/>
          </a:p>
        </p:txBody>
      </p:sp>
    </p:spTree>
    <p:extLst>
      <p:ext uri="{BB962C8B-B14F-4D97-AF65-F5344CB8AC3E}">
        <p14:creationId xmlns:p14="http://schemas.microsoft.com/office/powerpoint/2010/main" xmlns="" val="2559985051"/>
      </p:ext>
    </p:extLst>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Diagnostic TESTS</a:t>
            </a:r>
            <a:endParaRPr lang="en-AU" b="1" dirty="0"/>
          </a:p>
        </p:txBody>
      </p:sp>
      <p:sp>
        <p:nvSpPr>
          <p:cNvPr id="3" name="Content Placeholder 2"/>
          <p:cNvSpPr>
            <a:spLocks noGrp="1"/>
          </p:cNvSpPr>
          <p:nvPr>
            <p:ph idx="1"/>
          </p:nvPr>
        </p:nvSpPr>
        <p:spPr>
          <a:xfrm>
            <a:off x="381000" y="1412875"/>
            <a:ext cx="8382000" cy="5213735"/>
          </a:xfrm>
        </p:spPr>
        <p:txBody>
          <a:bodyPr/>
          <a:lstStyle/>
          <a:p>
            <a:pPr lvl="1">
              <a:lnSpc>
                <a:spcPct val="100000"/>
              </a:lnSpc>
              <a:buFont typeface="Wingdings" pitchFamily="2" charset="2"/>
              <a:buChar char="§"/>
            </a:pPr>
            <a:r>
              <a:rPr lang="en-AU" dirty="0" err="1" smtClean="0"/>
              <a:t>Polysomnography</a:t>
            </a:r>
            <a:r>
              <a:rPr lang="en-AU" dirty="0" smtClean="0"/>
              <a:t> (PSG)</a:t>
            </a:r>
          </a:p>
          <a:p>
            <a:pPr lvl="1">
              <a:lnSpc>
                <a:spcPct val="100000"/>
              </a:lnSpc>
              <a:buNone/>
            </a:pPr>
            <a:r>
              <a:rPr lang="en-AU" dirty="0" smtClean="0"/>
              <a:t>It is an objective technique to assess sleep, where patients are wired with EEG,EOG,EMG electrodes and assess the brain and muscle activities for sleep.</a:t>
            </a:r>
          </a:p>
          <a:p>
            <a:pPr lvl="1">
              <a:lnSpc>
                <a:spcPct val="100000"/>
              </a:lnSpc>
              <a:buNone/>
            </a:pPr>
            <a:r>
              <a:rPr lang="en-AU" dirty="0" smtClean="0"/>
              <a:t> </a:t>
            </a:r>
          </a:p>
          <a:p>
            <a:pPr lvl="1">
              <a:lnSpc>
                <a:spcPct val="100000"/>
              </a:lnSpc>
              <a:buFont typeface="Wingdings" pitchFamily="2" charset="2"/>
              <a:buChar char="§"/>
            </a:pPr>
            <a:r>
              <a:rPr lang="en-AU" dirty="0" smtClean="0"/>
              <a:t>Wrist </a:t>
            </a:r>
            <a:r>
              <a:rPr lang="en-AU" dirty="0" err="1" smtClean="0"/>
              <a:t>actigraphy</a:t>
            </a:r>
            <a:endParaRPr lang="en-AU" dirty="0" smtClean="0"/>
          </a:p>
          <a:p>
            <a:pPr lvl="1">
              <a:lnSpc>
                <a:spcPct val="100000"/>
              </a:lnSpc>
              <a:buNone/>
            </a:pPr>
            <a:r>
              <a:rPr lang="en-AU" dirty="0" smtClean="0"/>
              <a:t>The accelerometer device attached to non dominant wrist to assess intensity and frequency of body movement. </a:t>
            </a:r>
          </a:p>
          <a:p>
            <a:pPr lvl="1">
              <a:lnSpc>
                <a:spcPct val="100000"/>
              </a:lnSpc>
              <a:buNone/>
            </a:pPr>
            <a:r>
              <a:rPr lang="en-AU" dirty="0" smtClean="0"/>
              <a:t>	(</a:t>
            </a:r>
            <a:r>
              <a:rPr lang="en-AU" dirty="0" err="1" smtClean="0"/>
              <a:t>Haesler</a:t>
            </a:r>
            <a:r>
              <a:rPr lang="en-AU" dirty="0" smtClean="0"/>
              <a:t> 2004)</a:t>
            </a:r>
          </a:p>
          <a:p>
            <a:pPr lvl="1">
              <a:buNone/>
            </a:pPr>
            <a:endParaRPr lang="en-AU" dirty="0" smtClean="0"/>
          </a:p>
        </p:txBody>
      </p:sp>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Management</a:t>
            </a:r>
            <a:r>
              <a:rPr lang="en-US" b="1" dirty="0" smtClean="0">
                <a:latin typeface="Arial Narrow" pitchFamily="34" charset="0"/>
              </a:rPr>
              <a:t> Strategies (1)</a:t>
            </a:r>
            <a:endParaRPr lang="en-AU" dirty="0"/>
          </a:p>
        </p:txBody>
      </p:sp>
      <p:sp>
        <p:nvSpPr>
          <p:cNvPr id="3" name="Content Placeholder 2"/>
          <p:cNvSpPr>
            <a:spLocks noGrp="1"/>
          </p:cNvSpPr>
          <p:nvPr>
            <p:ph idx="1"/>
          </p:nvPr>
        </p:nvSpPr>
        <p:spPr>
          <a:xfrm>
            <a:off x="395536" y="1052736"/>
            <a:ext cx="8295456" cy="5087547"/>
          </a:xfrm>
        </p:spPr>
        <p:txBody>
          <a:bodyPr/>
          <a:lstStyle/>
          <a:p>
            <a:pPr>
              <a:lnSpc>
                <a:spcPct val="100000"/>
              </a:lnSpc>
              <a:buFont typeface="Wingdings" pitchFamily="2" charset="2"/>
              <a:buChar char="§"/>
            </a:pPr>
            <a:r>
              <a:rPr lang="en-US" sz="2900" dirty="0" smtClean="0"/>
              <a:t>Maintain a regular sleep schedule  </a:t>
            </a:r>
          </a:p>
          <a:p>
            <a:pPr>
              <a:lnSpc>
                <a:spcPct val="100000"/>
              </a:lnSpc>
              <a:buFont typeface="Wingdings" pitchFamily="2" charset="2"/>
              <a:buChar char="§"/>
            </a:pPr>
            <a:r>
              <a:rPr lang="en-US" sz="2900" dirty="0" smtClean="0"/>
              <a:t>Relaxation techniques: controlled breathing, progressive muscle relaxation, meditation, yoga,</a:t>
            </a:r>
          </a:p>
          <a:p>
            <a:pPr>
              <a:lnSpc>
                <a:spcPct val="100000"/>
              </a:lnSpc>
              <a:buFont typeface="Wingdings" pitchFamily="2" charset="2"/>
              <a:buNone/>
            </a:pPr>
            <a:r>
              <a:rPr lang="en-US" sz="2900" dirty="0" smtClean="0"/>
              <a:t>    hot bath, music </a:t>
            </a:r>
            <a:r>
              <a:rPr lang="en-US" sz="2900" dirty="0" err="1" smtClean="0"/>
              <a:t>etc</a:t>
            </a:r>
            <a:endParaRPr lang="en-US" sz="2900" dirty="0" smtClean="0"/>
          </a:p>
          <a:p>
            <a:pPr>
              <a:lnSpc>
                <a:spcPct val="100000"/>
              </a:lnSpc>
              <a:buFont typeface="Wingdings" pitchFamily="2" charset="2"/>
              <a:buChar char="§"/>
            </a:pPr>
            <a:r>
              <a:rPr lang="en-US" sz="2900" dirty="0" smtClean="0"/>
              <a:t>Bright light during the day.</a:t>
            </a:r>
          </a:p>
          <a:p>
            <a:pPr>
              <a:lnSpc>
                <a:spcPct val="100000"/>
              </a:lnSpc>
              <a:buFont typeface="Wingdings" pitchFamily="2" charset="2"/>
              <a:buChar char="§"/>
            </a:pPr>
            <a:r>
              <a:rPr lang="en-US" sz="2900" dirty="0" smtClean="0"/>
              <a:t>Light minimization at night</a:t>
            </a:r>
          </a:p>
          <a:p>
            <a:pPr>
              <a:lnSpc>
                <a:spcPct val="100000"/>
              </a:lnSpc>
              <a:buFont typeface="Wingdings" pitchFamily="2" charset="2"/>
              <a:buChar char="§"/>
            </a:pPr>
            <a:r>
              <a:rPr lang="en-US" sz="2900" dirty="0" smtClean="0"/>
              <a:t>Head phones for night time television</a:t>
            </a:r>
          </a:p>
          <a:p>
            <a:pPr>
              <a:lnSpc>
                <a:spcPct val="100000"/>
              </a:lnSpc>
              <a:buFont typeface="Wingdings" pitchFamily="2" charset="2"/>
              <a:buChar char="§"/>
            </a:pPr>
            <a:r>
              <a:rPr lang="en-US" sz="2900" dirty="0" smtClean="0"/>
              <a:t>Decrease noise level of alarms and telephones at night</a:t>
            </a:r>
          </a:p>
          <a:p>
            <a:pPr>
              <a:lnSpc>
                <a:spcPct val="100000"/>
              </a:lnSpc>
              <a:buNone/>
            </a:pPr>
            <a:r>
              <a:rPr lang="en-US" sz="2900" dirty="0" smtClean="0">
                <a:latin typeface="Arial Narrow" pitchFamily="34" charset="0"/>
              </a:rPr>
              <a:t>	( </a:t>
            </a:r>
            <a:r>
              <a:rPr lang="en-US" sz="2900" dirty="0" err="1" smtClean="0">
                <a:latin typeface="Arial Narrow" pitchFamily="34" charset="0"/>
              </a:rPr>
              <a:t>Haesler</a:t>
            </a:r>
            <a:r>
              <a:rPr lang="en-US" sz="2900" dirty="0" smtClean="0">
                <a:latin typeface="Arial Narrow" pitchFamily="34" charset="0"/>
              </a:rPr>
              <a:t> 2004)</a:t>
            </a:r>
            <a:endParaRPr lang="en-AU" sz="2900" dirty="0"/>
          </a:p>
        </p:txBody>
      </p:sp>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Management</a:t>
            </a:r>
            <a:r>
              <a:rPr lang="en-US" b="1" dirty="0" smtClean="0">
                <a:latin typeface="Arial Narrow" pitchFamily="34" charset="0"/>
              </a:rPr>
              <a:t> Strategies (2)</a:t>
            </a:r>
            <a:endParaRPr lang="en-AU" dirty="0"/>
          </a:p>
        </p:txBody>
      </p:sp>
      <p:sp>
        <p:nvSpPr>
          <p:cNvPr id="3" name="Content Placeholder 2"/>
          <p:cNvSpPr>
            <a:spLocks noGrp="1"/>
          </p:cNvSpPr>
          <p:nvPr>
            <p:ph idx="1"/>
          </p:nvPr>
        </p:nvSpPr>
        <p:spPr>
          <a:xfrm>
            <a:off x="395536" y="1052736"/>
            <a:ext cx="8382000" cy="2210862"/>
          </a:xfrm>
        </p:spPr>
        <p:txBody>
          <a:bodyPr>
            <a:noAutofit/>
          </a:bodyPr>
          <a:lstStyle/>
          <a:p>
            <a:pPr>
              <a:lnSpc>
                <a:spcPct val="100000"/>
              </a:lnSpc>
              <a:buFont typeface="Wingdings" pitchFamily="2" charset="2"/>
              <a:buChar char="§"/>
            </a:pPr>
            <a:r>
              <a:rPr lang="en-US" sz="2900" dirty="0" smtClean="0"/>
              <a:t>Avoid napping during the day.</a:t>
            </a:r>
          </a:p>
          <a:p>
            <a:pPr>
              <a:lnSpc>
                <a:spcPct val="100000"/>
              </a:lnSpc>
              <a:buFont typeface="Wingdings" pitchFamily="2" charset="2"/>
              <a:buChar char="§"/>
            </a:pPr>
            <a:r>
              <a:rPr lang="en-US" sz="2900" dirty="0" smtClean="0"/>
              <a:t>Exercise regularly during the day but avoid very strenuous exercise late in the evening just before bedtime. </a:t>
            </a:r>
          </a:p>
          <a:p>
            <a:pPr>
              <a:lnSpc>
                <a:spcPct val="100000"/>
              </a:lnSpc>
              <a:buFont typeface="Wingdings" pitchFamily="2" charset="2"/>
              <a:buChar char="§"/>
            </a:pPr>
            <a:r>
              <a:rPr lang="en-US" sz="2900" dirty="0" smtClean="0"/>
              <a:t>Develop bedtime rituals.</a:t>
            </a:r>
          </a:p>
          <a:p>
            <a:pPr>
              <a:lnSpc>
                <a:spcPct val="100000"/>
              </a:lnSpc>
              <a:buFont typeface="Wingdings" pitchFamily="2" charset="2"/>
              <a:buChar char="§"/>
            </a:pPr>
            <a:r>
              <a:rPr lang="en-US" sz="2900" dirty="0" smtClean="0"/>
              <a:t>Sleep record</a:t>
            </a:r>
          </a:p>
          <a:p>
            <a:pPr>
              <a:lnSpc>
                <a:spcPct val="100000"/>
              </a:lnSpc>
              <a:buFont typeface="Wingdings" pitchFamily="2" charset="2"/>
              <a:buChar char="§"/>
            </a:pPr>
            <a:r>
              <a:rPr lang="en-US" sz="2900" dirty="0" smtClean="0"/>
              <a:t>Herbal therapies </a:t>
            </a:r>
            <a:r>
              <a:rPr lang="en-US" sz="2900" smtClean="0"/>
              <a:t>( aromatherapy</a:t>
            </a:r>
            <a:r>
              <a:rPr lang="en-US" sz="2900" dirty="0" smtClean="0"/>
              <a:t>, valerian)</a:t>
            </a:r>
          </a:p>
          <a:p>
            <a:pPr>
              <a:lnSpc>
                <a:spcPct val="100000"/>
              </a:lnSpc>
              <a:buFont typeface="Wingdings" pitchFamily="2" charset="2"/>
              <a:buChar char="§"/>
            </a:pPr>
            <a:r>
              <a:rPr lang="en-US" sz="2900" dirty="0" smtClean="0"/>
              <a:t>Night time milk</a:t>
            </a:r>
          </a:p>
          <a:p>
            <a:pPr>
              <a:lnSpc>
                <a:spcPct val="100000"/>
              </a:lnSpc>
              <a:buNone/>
            </a:pPr>
            <a:r>
              <a:rPr lang="en-US" sz="2900" b="1" dirty="0" smtClean="0">
                <a:latin typeface="Arial Narrow" pitchFamily="34" charset="0"/>
              </a:rPr>
              <a:t>	</a:t>
            </a:r>
            <a:r>
              <a:rPr lang="en-US" sz="2900" dirty="0" smtClean="0">
                <a:latin typeface="Arial Narrow" pitchFamily="34" charset="0"/>
              </a:rPr>
              <a:t>(</a:t>
            </a:r>
            <a:r>
              <a:rPr lang="en-US" sz="2900" dirty="0" err="1" smtClean="0">
                <a:latin typeface="Arial Narrow" pitchFamily="34" charset="0"/>
              </a:rPr>
              <a:t>Valtonen</a:t>
            </a:r>
            <a:r>
              <a:rPr lang="en-US" sz="2900" dirty="0" smtClean="0">
                <a:latin typeface="Arial Narrow" pitchFamily="34" charset="0"/>
              </a:rPr>
              <a:t> et al 2005)</a:t>
            </a:r>
            <a:endParaRPr lang="en-AU" sz="2900" dirty="0"/>
          </a:p>
        </p:txBody>
      </p:sp>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Narrow" pitchFamily="34" charset="0"/>
              </a:rPr>
              <a:t>Management Strategies (3)</a:t>
            </a:r>
            <a:endParaRPr lang="en-AU" dirty="0"/>
          </a:p>
        </p:txBody>
      </p:sp>
      <p:sp>
        <p:nvSpPr>
          <p:cNvPr id="3" name="Content Placeholder 2"/>
          <p:cNvSpPr>
            <a:spLocks noGrp="1"/>
          </p:cNvSpPr>
          <p:nvPr>
            <p:ph idx="1"/>
          </p:nvPr>
        </p:nvSpPr>
        <p:spPr>
          <a:xfrm>
            <a:off x="395536" y="1052736"/>
            <a:ext cx="8382000" cy="2210862"/>
          </a:xfrm>
        </p:spPr>
        <p:txBody>
          <a:bodyPr>
            <a:noAutofit/>
          </a:bodyPr>
          <a:lstStyle/>
          <a:p>
            <a:pPr>
              <a:lnSpc>
                <a:spcPct val="100000"/>
              </a:lnSpc>
              <a:buFont typeface="Wingdings" pitchFamily="2" charset="2"/>
              <a:buChar char="§"/>
            </a:pPr>
            <a:r>
              <a:rPr lang="en-US" sz="2900" dirty="0" smtClean="0"/>
              <a:t>Avoid excessive fluid intake after dinner time.</a:t>
            </a:r>
          </a:p>
          <a:p>
            <a:pPr>
              <a:lnSpc>
                <a:spcPct val="100000"/>
              </a:lnSpc>
              <a:buFont typeface="Wingdings" pitchFamily="2" charset="2"/>
              <a:buChar char="§"/>
            </a:pPr>
            <a:r>
              <a:rPr lang="en-US" sz="2900" dirty="0" smtClean="0"/>
              <a:t>Avoid large, heavy meals just before bed.</a:t>
            </a:r>
          </a:p>
          <a:p>
            <a:pPr>
              <a:lnSpc>
                <a:spcPct val="100000"/>
              </a:lnSpc>
              <a:buFont typeface="Wingdings" pitchFamily="2" charset="2"/>
              <a:buChar char="§"/>
            </a:pPr>
            <a:r>
              <a:rPr lang="en-US" sz="2900" dirty="0" smtClean="0"/>
              <a:t>Avoid excess energy drinks and caffeine: 5-6 small cups per day is the limit. </a:t>
            </a:r>
          </a:p>
          <a:p>
            <a:pPr>
              <a:lnSpc>
                <a:spcPct val="100000"/>
              </a:lnSpc>
              <a:buFont typeface="Wingdings" pitchFamily="2" charset="2"/>
              <a:buChar char="§"/>
            </a:pPr>
            <a:r>
              <a:rPr lang="en-US" sz="2900" dirty="0" smtClean="0"/>
              <a:t>Avoid excessive amounts of alcohol</a:t>
            </a:r>
          </a:p>
          <a:p>
            <a:pPr>
              <a:lnSpc>
                <a:spcPct val="100000"/>
              </a:lnSpc>
              <a:buFont typeface="Wingdings" pitchFamily="2" charset="2"/>
              <a:buChar char="§"/>
            </a:pPr>
            <a:r>
              <a:rPr lang="en-US" sz="2900" dirty="0" smtClean="0"/>
              <a:t>Eliminates the possibility of the pain</a:t>
            </a:r>
          </a:p>
          <a:p>
            <a:pPr>
              <a:lnSpc>
                <a:spcPct val="100000"/>
              </a:lnSpc>
              <a:buFont typeface="Wingdings" pitchFamily="2" charset="2"/>
              <a:buChar char="§"/>
            </a:pPr>
            <a:r>
              <a:rPr lang="en-US" sz="2900" dirty="0" smtClean="0"/>
              <a:t>Decrease pruritus by applying </a:t>
            </a:r>
            <a:r>
              <a:rPr lang="en-US" sz="2900" dirty="0" err="1" smtClean="0"/>
              <a:t>moisturiser</a:t>
            </a:r>
            <a:endParaRPr lang="en-AU" sz="2900" dirty="0" smtClean="0"/>
          </a:p>
          <a:p>
            <a:pPr>
              <a:lnSpc>
                <a:spcPct val="100000"/>
              </a:lnSpc>
              <a:buFont typeface="Wingdings" pitchFamily="2" charset="2"/>
              <a:buChar char="§"/>
            </a:pPr>
            <a:r>
              <a:rPr lang="en-AU" sz="2900" dirty="0" smtClean="0"/>
              <a:t>Provide wrinkle free bed</a:t>
            </a:r>
            <a:endParaRPr lang="en-AU" sz="2900" b="1" dirty="0" smtClean="0"/>
          </a:p>
          <a:p>
            <a:pPr>
              <a:lnSpc>
                <a:spcPct val="100000"/>
              </a:lnSpc>
              <a:buNone/>
            </a:pPr>
            <a:r>
              <a:rPr lang="en-AU" sz="2900" b="1" dirty="0" smtClean="0"/>
              <a:t>	</a:t>
            </a:r>
            <a:r>
              <a:rPr lang="en-AU" sz="2900" dirty="0" smtClean="0"/>
              <a:t>(Scherer et al 2007)</a:t>
            </a:r>
          </a:p>
          <a:p>
            <a:pPr>
              <a:lnSpc>
                <a:spcPct val="150000"/>
              </a:lnSpc>
              <a:buNone/>
            </a:pPr>
            <a:endParaRPr lang="en-AU" sz="2400" dirty="0" smtClean="0"/>
          </a:p>
          <a:p>
            <a:pPr>
              <a:buFont typeface="Wingdings" pitchFamily="2" charset="2"/>
              <a:buChar char="§"/>
            </a:pPr>
            <a:endParaRPr lang="en-AU" sz="2800" dirty="0"/>
          </a:p>
        </p:txBody>
      </p:sp>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Narrow" pitchFamily="34" charset="0"/>
              </a:rPr>
              <a:t>Management Strategies (4)</a:t>
            </a:r>
            <a:endParaRPr lang="en-AU" dirty="0"/>
          </a:p>
        </p:txBody>
      </p:sp>
      <p:sp>
        <p:nvSpPr>
          <p:cNvPr id="3" name="Content Placeholder 2"/>
          <p:cNvSpPr>
            <a:spLocks noGrp="1"/>
          </p:cNvSpPr>
          <p:nvPr>
            <p:ph idx="1"/>
          </p:nvPr>
        </p:nvSpPr>
        <p:spPr/>
        <p:txBody>
          <a:bodyPr>
            <a:normAutofit fontScale="25000" lnSpcReduction="20000"/>
          </a:bodyPr>
          <a:lstStyle/>
          <a:p>
            <a:pPr>
              <a:lnSpc>
                <a:spcPct val="120000"/>
              </a:lnSpc>
              <a:buFont typeface="Wingdings" pitchFamily="2" charset="2"/>
              <a:buChar char="§"/>
            </a:pPr>
            <a:r>
              <a:rPr lang="en-US" sz="11600" dirty="0" smtClean="0"/>
              <a:t>Ensure the physical environment is conducive to sleep.  It should be dark, well-ventilated, quiet, not too dark, not too cold or hot.</a:t>
            </a:r>
          </a:p>
          <a:p>
            <a:pPr>
              <a:lnSpc>
                <a:spcPct val="120000"/>
              </a:lnSpc>
              <a:buFont typeface="Wingdings" pitchFamily="2" charset="2"/>
              <a:buChar char="§"/>
            </a:pPr>
            <a:r>
              <a:rPr lang="en-US" sz="11600" dirty="0" smtClean="0"/>
              <a:t>Reduce the number of resident awakening due to care attendance</a:t>
            </a:r>
          </a:p>
          <a:p>
            <a:pPr>
              <a:lnSpc>
                <a:spcPct val="120000"/>
              </a:lnSpc>
              <a:buFont typeface="Wingdings" pitchFamily="2" charset="2"/>
              <a:buChar char="§"/>
            </a:pPr>
            <a:r>
              <a:rPr lang="en-US" sz="11600" dirty="0" smtClean="0"/>
              <a:t>Cognitive therapy</a:t>
            </a:r>
          </a:p>
          <a:p>
            <a:pPr>
              <a:lnSpc>
                <a:spcPct val="120000"/>
              </a:lnSpc>
              <a:buFont typeface="Wingdings" pitchFamily="2" charset="2"/>
              <a:buChar char="§"/>
            </a:pPr>
            <a:r>
              <a:rPr lang="en-US" sz="11600" dirty="0" err="1" smtClean="0"/>
              <a:t>Behavioural</a:t>
            </a:r>
            <a:r>
              <a:rPr lang="en-US" sz="11600" dirty="0" smtClean="0"/>
              <a:t> therapy</a:t>
            </a:r>
          </a:p>
          <a:p>
            <a:pPr>
              <a:lnSpc>
                <a:spcPct val="120000"/>
              </a:lnSpc>
              <a:buNone/>
            </a:pPr>
            <a:r>
              <a:rPr lang="en-US" sz="11600" dirty="0" smtClean="0"/>
              <a:t>	(McCall 2005)</a:t>
            </a:r>
          </a:p>
          <a:p>
            <a:pPr>
              <a:lnSpc>
                <a:spcPct val="90000"/>
              </a:lnSpc>
              <a:buFont typeface="Wingdings" pitchFamily="2" charset="2"/>
              <a:buChar char="§"/>
            </a:pPr>
            <a:endParaRPr lang="en-US" dirty="0" smtClean="0"/>
          </a:p>
          <a:p>
            <a:pPr>
              <a:lnSpc>
                <a:spcPct val="90000"/>
              </a:lnSpc>
              <a:buFont typeface="Wingdings" pitchFamily="2" charset="2"/>
              <a:buChar char="§"/>
            </a:pPr>
            <a:endParaRPr lang="en-US" dirty="0" smtClean="0"/>
          </a:p>
          <a:p>
            <a:pPr>
              <a:lnSpc>
                <a:spcPct val="90000"/>
              </a:lnSpc>
              <a:buFont typeface="Wingdings" pitchFamily="2" charset="2"/>
              <a:buChar char="§"/>
            </a:pPr>
            <a:endParaRPr lang="en-US" dirty="0" smtClean="0"/>
          </a:p>
          <a:p>
            <a:pPr>
              <a:lnSpc>
                <a:spcPct val="90000"/>
              </a:lnSpc>
              <a:buFont typeface="Wingdings" pitchFamily="2" charset="2"/>
              <a:buChar char="§"/>
            </a:pPr>
            <a:endParaRPr lang="en-US" dirty="0" smtClean="0"/>
          </a:p>
        </p:txBody>
      </p:sp>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Pharmacological management</a:t>
            </a:r>
            <a:endParaRPr lang="en-AU" b="1" dirty="0"/>
          </a:p>
        </p:txBody>
      </p:sp>
      <p:sp>
        <p:nvSpPr>
          <p:cNvPr id="3" name="Content Placeholder 2"/>
          <p:cNvSpPr>
            <a:spLocks noGrp="1"/>
          </p:cNvSpPr>
          <p:nvPr>
            <p:ph idx="1"/>
          </p:nvPr>
        </p:nvSpPr>
        <p:spPr>
          <a:xfrm>
            <a:off x="323528" y="1124744"/>
            <a:ext cx="8382000" cy="2210862"/>
          </a:xfrm>
        </p:spPr>
        <p:txBody>
          <a:bodyPr>
            <a:noAutofit/>
          </a:bodyPr>
          <a:lstStyle/>
          <a:p>
            <a:pPr>
              <a:lnSpc>
                <a:spcPct val="100000"/>
              </a:lnSpc>
              <a:buFont typeface="Wingdings" pitchFamily="2" charset="2"/>
              <a:buChar char="§"/>
            </a:pPr>
            <a:r>
              <a:rPr lang="en-AU" sz="2900" dirty="0" smtClean="0"/>
              <a:t>Depression</a:t>
            </a:r>
          </a:p>
          <a:p>
            <a:pPr lvl="1">
              <a:lnSpc>
                <a:spcPct val="100000"/>
              </a:lnSpc>
              <a:buNone/>
            </a:pPr>
            <a:r>
              <a:rPr lang="en-AU" sz="2900" dirty="0" smtClean="0"/>
              <a:t>TCA, </a:t>
            </a:r>
            <a:r>
              <a:rPr lang="en-AU" sz="2900" dirty="0" err="1" smtClean="0"/>
              <a:t>trazadone</a:t>
            </a:r>
            <a:r>
              <a:rPr lang="en-AU" sz="2900" dirty="0" smtClean="0"/>
              <a:t>, SSR, combinations(suppress REM)</a:t>
            </a:r>
          </a:p>
          <a:p>
            <a:pPr lvl="1">
              <a:lnSpc>
                <a:spcPct val="100000"/>
              </a:lnSpc>
              <a:buNone/>
            </a:pPr>
            <a:r>
              <a:rPr lang="en-AU" sz="2900" dirty="0" smtClean="0"/>
              <a:t>(Not recommended if not depressed)</a:t>
            </a:r>
          </a:p>
          <a:p>
            <a:pPr>
              <a:lnSpc>
                <a:spcPct val="100000"/>
              </a:lnSpc>
              <a:buFont typeface="Wingdings" pitchFamily="2" charset="2"/>
              <a:buChar char="§"/>
            </a:pPr>
            <a:r>
              <a:rPr lang="en-AU" sz="2900" dirty="0" smtClean="0"/>
              <a:t>Anxiety, panic</a:t>
            </a:r>
          </a:p>
          <a:p>
            <a:pPr lvl="1">
              <a:lnSpc>
                <a:spcPct val="100000"/>
              </a:lnSpc>
              <a:buNone/>
            </a:pPr>
            <a:r>
              <a:rPr lang="en-AU" sz="2900" dirty="0" smtClean="0"/>
              <a:t>Benzodiazepines(suppress, REM and non REM stage 3 and 4)</a:t>
            </a:r>
          </a:p>
          <a:p>
            <a:pPr lvl="1">
              <a:lnSpc>
                <a:spcPct val="100000"/>
              </a:lnSpc>
              <a:buNone/>
            </a:pPr>
            <a:r>
              <a:rPr lang="en-AU" sz="2900" dirty="0" smtClean="0"/>
              <a:t>(Not recommended if not anxious) </a:t>
            </a:r>
          </a:p>
          <a:p>
            <a:pPr>
              <a:lnSpc>
                <a:spcPct val="100000"/>
              </a:lnSpc>
              <a:buNone/>
            </a:pPr>
            <a:r>
              <a:rPr lang="en-AU" sz="2900" dirty="0" smtClean="0"/>
              <a:t>	(Conn and </a:t>
            </a:r>
            <a:r>
              <a:rPr lang="en-AU" sz="2900" dirty="0" err="1" smtClean="0"/>
              <a:t>Madan</a:t>
            </a:r>
            <a:r>
              <a:rPr lang="en-AU" sz="2900" dirty="0" smtClean="0"/>
              <a:t> 2006)</a:t>
            </a:r>
            <a:endParaRPr lang="en-AU" sz="2900" dirty="0"/>
          </a:p>
        </p:txBody>
      </p:sp>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Conclusion</a:t>
            </a:r>
            <a:endParaRPr lang="en-AU" b="1" dirty="0"/>
          </a:p>
        </p:txBody>
      </p:sp>
      <p:sp>
        <p:nvSpPr>
          <p:cNvPr id="3" name="Content Placeholder 2"/>
          <p:cNvSpPr>
            <a:spLocks noGrp="1"/>
          </p:cNvSpPr>
          <p:nvPr>
            <p:ph idx="1"/>
          </p:nvPr>
        </p:nvSpPr>
        <p:spPr>
          <a:xfrm>
            <a:off x="381000" y="1412875"/>
            <a:ext cx="8382000" cy="3337196"/>
          </a:xfrm>
        </p:spPr>
        <p:txBody>
          <a:bodyPr/>
          <a:lstStyle/>
          <a:p>
            <a:pPr>
              <a:lnSpc>
                <a:spcPct val="150000"/>
              </a:lnSpc>
              <a:buFont typeface="Wingdings" pitchFamily="2" charset="2"/>
              <a:buChar char="§"/>
            </a:pPr>
            <a:r>
              <a:rPr lang="en-AU" sz="2800" dirty="0" smtClean="0"/>
              <a:t>Sleep disorders are common in elderly.</a:t>
            </a:r>
          </a:p>
          <a:p>
            <a:pPr>
              <a:lnSpc>
                <a:spcPct val="150000"/>
              </a:lnSpc>
              <a:buFont typeface="Wingdings" pitchFamily="2" charset="2"/>
              <a:buChar char="§"/>
            </a:pPr>
            <a:r>
              <a:rPr lang="en-AU" sz="2800" dirty="0" smtClean="0"/>
              <a:t>Drugs treatment over utilized, non- pharmacologic treatment often successful.</a:t>
            </a:r>
          </a:p>
          <a:p>
            <a:pPr>
              <a:lnSpc>
                <a:spcPct val="150000"/>
              </a:lnSpc>
              <a:buFont typeface="Wingdings" pitchFamily="2" charset="2"/>
              <a:buChar char="§"/>
            </a:pPr>
            <a:r>
              <a:rPr lang="en-AU" sz="2800" dirty="0" smtClean="0"/>
              <a:t>Primary care providers can diagnose and treat most patients with insomnia.</a:t>
            </a:r>
            <a:endParaRPr lang="en-AU" sz="2800" dirty="0"/>
          </a:p>
        </p:txBody>
      </p:sp>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References:</a:t>
            </a:r>
            <a:endParaRPr lang="en-AU" b="1" dirty="0"/>
          </a:p>
        </p:txBody>
      </p:sp>
      <p:sp>
        <p:nvSpPr>
          <p:cNvPr id="3" name="Content Placeholder 2"/>
          <p:cNvSpPr>
            <a:spLocks noGrp="1"/>
          </p:cNvSpPr>
          <p:nvPr>
            <p:ph idx="1"/>
          </p:nvPr>
        </p:nvSpPr>
        <p:spPr>
          <a:xfrm>
            <a:off x="381000" y="1412875"/>
            <a:ext cx="8382000" cy="5170646"/>
          </a:xfrm>
        </p:spPr>
        <p:txBody>
          <a:bodyPr/>
          <a:lstStyle/>
          <a:p>
            <a:pPr>
              <a:buFont typeface="Wingdings" pitchFamily="2" charset="2"/>
              <a:buChar char="§"/>
            </a:pPr>
            <a:r>
              <a:rPr lang="en-AU" sz="2400" dirty="0" smtClean="0">
                <a:latin typeface="Times New Roman" pitchFamily="18" charset="0"/>
                <a:cs typeface="Times New Roman" pitchFamily="18" charset="0"/>
              </a:rPr>
              <a:t>Conn, D.K., &amp; </a:t>
            </a:r>
            <a:r>
              <a:rPr lang="en-AU" sz="2400" dirty="0" err="1" smtClean="0">
                <a:latin typeface="Times New Roman" pitchFamily="18" charset="0"/>
                <a:cs typeface="Times New Roman" pitchFamily="18" charset="0"/>
              </a:rPr>
              <a:t>Madan</a:t>
            </a:r>
            <a:r>
              <a:rPr lang="en-AU" sz="2400" dirty="0" smtClean="0">
                <a:latin typeface="Times New Roman" pitchFamily="18" charset="0"/>
                <a:cs typeface="Times New Roman" pitchFamily="18" charset="0"/>
              </a:rPr>
              <a:t>, R.(2006). Use of  sleep- promoting medications in nursing home residents: Risks versus benefits. </a:t>
            </a:r>
            <a:r>
              <a:rPr lang="en-AU" sz="2400" i="1" dirty="0" smtClean="0">
                <a:latin typeface="Times New Roman" pitchFamily="18" charset="0"/>
                <a:cs typeface="Times New Roman" pitchFamily="18" charset="0"/>
              </a:rPr>
              <a:t>Drugs Ageing.</a:t>
            </a:r>
            <a:r>
              <a:rPr lang="en-AU" sz="2400" dirty="0" smtClean="0">
                <a:latin typeface="Times New Roman" pitchFamily="18" charset="0"/>
                <a:cs typeface="Times New Roman" pitchFamily="18" charset="0"/>
              </a:rPr>
              <a:t>23(4), 271- 287</a:t>
            </a:r>
            <a:r>
              <a:rPr lang="en-AU" sz="2400" i="1" dirty="0" smtClean="0">
                <a:latin typeface="Times New Roman" pitchFamily="18" charset="0"/>
                <a:cs typeface="Times New Roman" pitchFamily="18" charset="0"/>
              </a:rPr>
              <a:t> </a:t>
            </a:r>
            <a:endParaRPr lang="en-AU" sz="2400" dirty="0" smtClean="0">
              <a:latin typeface="Times New Roman" pitchFamily="18" charset="0"/>
              <a:cs typeface="Times New Roman" pitchFamily="18" charset="0"/>
            </a:endParaRPr>
          </a:p>
          <a:p>
            <a:pPr>
              <a:buFont typeface="Wingdings" pitchFamily="2" charset="2"/>
              <a:buChar char="§"/>
            </a:pPr>
            <a:endParaRPr lang="en-AU" sz="2400" dirty="0" smtClean="0">
              <a:latin typeface="Times New Roman" pitchFamily="18" charset="0"/>
              <a:cs typeface="Times New Roman" pitchFamily="18" charset="0"/>
            </a:endParaRPr>
          </a:p>
          <a:p>
            <a:pPr>
              <a:buFont typeface="Wingdings" pitchFamily="2" charset="2"/>
              <a:buChar char="§"/>
            </a:pPr>
            <a:r>
              <a:rPr lang="en-AU" sz="2400" dirty="0" err="1" smtClean="0">
                <a:latin typeface="Times New Roman" pitchFamily="18" charset="0"/>
                <a:cs typeface="Times New Roman" pitchFamily="18" charset="0"/>
              </a:rPr>
              <a:t>Feveit</a:t>
            </a:r>
            <a:r>
              <a:rPr lang="en-AU" sz="2400" dirty="0" smtClean="0">
                <a:latin typeface="Times New Roman" pitchFamily="18" charset="0"/>
                <a:cs typeface="Times New Roman" pitchFamily="18" charset="0"/>
              </a:rPr>
              <a:t>, A. (2009). Late- life insomnia: A review. </a:t>
            </a:r>
            <a:r>
              <a:rPr lang="en-AU" sz="2400" i="1" dirty="0" smtClean="0">
                <a:latin typeface="Times New Roman" pitchFamily="18" charset="0"/>
                <a:cs typeface="Times New Roman" pitchFamily="18" charset="0"/>
              </a:rPr>
              <a:t>Geriatrics &amp; Gerontology International, </a:t>
            </a:r>
            <a:r>
              <a:rPr lang="en-AU" sz="2400" dirty="0" smtClean="0">
                <a:latin typeface="Times New Roman" pitchFamily="18" charset="0"/>
                <a:cs typeface="Times New Roman" pitchFamily="18" charset="0"/>
              </a:rPr>
              <a:t>9, 220-234</a:t>
            </a:r>
          </a:p>
          <a:p>
            <a:pPr>
              <a:buFont typeface="Wingdings" pitchFamily="2" charset="2"/>
              <a:buChar char="§"/>
            </a:pPr>
            <a:endParaRPr lang="en-AU" sz="2400" dirty="0" smtClean="0">
              <a:latin typeface="Times New Roman" pitchFamily="18" charset="0"/>
              <a:cs typeface="Times New Roman" pitchFamily="18" charset="0"/>
            </a:endParaRPr>
          </a:p>
          <a:p>
            <a:pPr>
              <a:buFont typeface="Wingdings" pitchFamily="2" charset="2"/>
              <a:buChar char="§"/>
            </a:pPr>
            <a:r>
              <a:rPr lang="en-AU" sz="2400" dirty="0" err="1" smtClean="0">
                <a:latin typeface="Times New Roman" pitchFamily="18" charset="0"/>
                <a:cs typeface="Times New Roman" pitchFamily="18" charset="0"/>
              </a:rPr>
              <a:t>Haesler</a:t>
            </a:r>
            <a:r>
              <a:rPr lang="en-AU" sz="2400" dirty="0" smtClean="0">
                <a:latin typeface="Times New Roman" pitchFamily="18" charset="0"/>
                <a:cs typeface="Times New Roman" pitchFamily="18" charset="0"/>
              </a:rPr>
              <a:t>, E.J. 2004. Strategies to manage sleep in residents of aged care facilities. </a:t>
            </a:r>
            <a:r>
              <a:rPr lang="en-AU" sz="2400" i="1" dirty="0" smtClean="0">
                <a:latin typeface="Times New Roman" pitchFamily="18" charset="0"/>
                <a:cs typeface="Times New Roman" pitchFamily="18" charset="0"/>
              </a:rPr>
              <a:t>The Joanna Briggs Institute, </a:t>
            </a:r>
            <a:r>
              <a:rPr lang="en-AU" sz="2400" dirty="0" smtClean="0">
                <a:latin typeface="Times New Roman" pitchFamily="18" charset="0"/>
                <a:cs typeface="Times New Roman" pitchFamily="18" charset="0"/>
              </a:rPr>
              <a:t>8(3). </a:t>
            </a:r>
          </a:p>
          <a:p>
            <a:pPr>
              <a:buFont typeface="Wingdings" pitchFamily="2" charset="2"/>
              <a:buChar char="§"/>
            </a:pPr>
            <a:endParaRPr lang="en-AU" sz="2400" dirty="0" smtClean="0">
              <a:latin typeface="Times New Roman" pitchFamily="18" charset="0"/>
              <a:cs typeface="Times New Roman" pitchFamily="18" charset="0"/>
            </a:endParaRPr>
          </a:p>
          <a:p>
            <a:pPr>
              <a:buFont typeface="Wingdings" pitchFamily="2" charset="2"/>
              <a:buChar char="§"/>
            </a:pPr>
            <a:r>
              <a:rPr lang="en-AU" sz="2400" dirty="0" smtClean="0">
                <a:latin typeface="Times New Roman" pitchFamily="18" charset="0"/>
                <a:cs typeface="Times New Roman" pitchFamily="18" charset="0"/>
              </a:rPr>
              <a:t>McCall, W.V,. M.D,. M.S.(2005). Diagnosis and management of insomnia in older people. </a:t>
            </a:r>
            <a:r>
              <a:rPr lang="en-AU" sz="2400" i="1" dirty="0" smtClean="0">
                <a:latin typeface="Times New Roman" pitchFamily="18" charset="0"/>
                <a:cs typeface="Times New Roman" pitchFamily="18" charset="0"/>
              </a:rPr>
              <a:t>Journal of the American Geriatrics Society,</a:t>
            </a:r>
            <a:r>
              <a:rPr lang="en-AU" sz="2400" dirty="0" smtClean="0">
                <a:latin typeface="Times New Roman" pitchFamily="18" charset="0"/>
                <a:cs typeface="Times New Roman" pitchFamily="18" charset="0"/>
              </a:rPr>
              <a:t> 53, 272- 277.</a:t>
            </a:r>
          </a:p>
          <a:p>
            <a:endParaRPr lang="en-AU" sz="2400" dirty="0"/>
          </a:p>
        </p:txBody>
      </p:sp>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titled-23.jpg"/>
          <p:cNvPicPr>
            <a:picLocks noChangeAspect="1"/>
          </p:cNvPicPr>
          <p:nvPr/>
        </p:nvPicPr>
        <p:blipFill>
          <a:blip r:embed="rId3" cstate="print"/>
          <a:stretch>
            <a:fillRect/>
          </a:stretch>
        </p:blipFill>
        <p:spPr>
          <a:xfrm rot="158270">
            <a:off x="2771800" y="1988840"/>
            <a:ext cx="6120241" cy="3816424"/>
          </a:xfrm>
          <a:prstGeom prst="ellipse">
            <a:avLst/>
          </a:prstGeom>
          <a:ln>
            <a:noFill/>
          </a:ln>
          <a:effectLst>
            <a:softEdge rad="112500"/>
          </a:effectLst>
        </p:spPr>
      </p:pic>
      <p:sp>
        <p:nvSpPr>
          <p:cNvPr id="2" name="Title 1"/>
          <p:cNvSpPr>
            <a:spLocks noGrp="1"/>
          </p:cNvSpPr>
          <p:nvPr>
            <p:ph type="ctrTitle"/>
          </p:nvPr>
        </p:nvSpPr>
        <p:spPr>
          <a:xfrm>
            <a:off x="730250" y="116632"/>
            <a:ext cx="7681913" cy="857256"/>
          </a:xfrm>
          <a:effectLst>
            <a:outerShdw blurRad="50800" dist="38100" dir="5400000" algn="t" rotWithShape="0">
              <a:prstClr val="black">
                <a:alpha val="40000"/>
              </a:prstClr>
            </a:outerShdw>
          </a:effectLst>
        </p:spPr>
        <p:txBody>
          <a:bodyPr/>
          <a:lstStyle/>
          <a:p>
            <a:pPr algn="ctr"/>
            <a:r>
              <a:rPr lang="en-US" sz="6000" b="1"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SLEEP MANAGEMENT</a:t>
            </a:r>
            <a:endParaRPr lang="en-US" sz="6000" b="1"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Title 1"/>
          <p:cNvSpPr txBox="1">
            <a:spLocks/>
          </p:cNvSpPr>
          <p:nvPr/>
        </p:nvSpPr>
        <p:spPr>
          <a:xfrm>
            <a:off x="539552" y="987568"/>
            <a:ext cx="8136904" cy="857256"/>
          </a:xfrm>
          <a:prstGeom prst="rect">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vert="horz" wrap="square" lIns="0" tIns="0" rIns="0" bIns="0" rtlCol="0" anchor="t">
            <a:noAutofit/>
          </a:bodyPr>
          <a:lstStyle/>
          <a:p>
            <a:pPr lvl="0">
              <a:buClr>
                <a:srgbClr val="F0A22E"/>
              </a:buClr>
            </a:pPr>
            <a:r>
              <a:rPr lang="en-AU" sz="4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Interventions To Promote Sleep In Aged  Care   Facilities</a:t>
            </a:r>
            <a:endParaRPr lang="en-AU" sz="40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ndParaRPr>
          </a:p>
        </p:txBody>
      </p:sp>
      <p:sp>
        <p:nvSpPr>
          <p:cNvPr id="9" name="Title 1"/>
          <p:cNvSpPr txBox="1">
            <a:spLocks/>
          </p:cNvSpPr>
          <p:nvPr/>
        </p:nvSpPr>
        <p:spPr>
          <a:xfrm>
            <a:off x="539552" y="2996952"/>
            <a:ext cx="8136904" cy="1008112"/>
          </a:xfrm>
          <a:prstGeom prst="rect">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vert="horz" wrap="square" lIns="0" tIns="0" rIns="0" bIns="0" rtlCol="0" anchor="t">
            <a:noAutofit/>
          </a:bodyPr>
          <a:lstStyle/>
          <a:p>
            <a:pPr lvl="0">
              <a:buClr>
                <a:srgbClr val="F0A22E"/>
              </a:buClr>
            </a:pPr>
            <a:r>
              <a:rPr lang="en-AU"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PREPARED BY:</a:t>
            </a:r>
          </a:p>
          <a:p>
            <a:pPr lvl="0">
              <a:buClr>
                <a:srgbClr val="F0A22E"/>
              </a:buClr>
              <a:buSzPct val="91000"/>
              <a:buFont typeface="Wingdings" pitchFamily="2" charset="2"/>
              <a:buChar char="v"/>
            </a:pPr>
            <a:r>
              <a:rPr lang="en-AU"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Christina                                         </a:t>
            </a:r>
          </a:p>
          <a:p>
            <a:pPr lvl="0">
              <a:buClr>
                <a:srgbClr val="F0A22E"/>
              </a:buClr>
              <a:buSzPct val="91000"/>
              <a:buFont typeface="Wingdings" pitchFamily="2" charset="2"/>
              <a:buChar char="v"/>
            </a:pPr>
            <a:r>
              <a:rPr lang="en-AU" sz="28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Jitty</a:t>
            </a:r>
            <a:endParaRPr lang="en-AU"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ndParaRPr>
          </a:p>
          <a:p>
            <a:pPr lvl="0">
              <a:buClr>
                <a:srgbClr val="F0A22E"/>
              </a:buClr>
              <a:buSzPct val="91000"/>
              <a:buFont typeface="Wingdings" pitchFamily="2" charset="2"/>
              <a:buChar char="v"/>
            </a:pPr>
            <a:r>
              <a:rPr lang="en-AU" sz="28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Jomy</a:t>
            </a:r>
            <a:endParaRPr lang="en-AU"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ndParaRPr>
          </a:p>
          <a:p>
            <a:pPr lvl="0">
              <a:buClr>
                <a:srgbClr val="F0A22E"/>
              </a:buClr>
              <a:buSzPct val="91000"/>
              <a:buFont typeface="Wingdings" pitchFamily="2" charset="2"/>
              <a:buChar char="v"/>
            </a:pPr>
            <a:r>
              <a:rPr lang="en-AU" sz="28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Sanober</a:t>
            </a:r>
            <a:endParaRPr lang="en-AU"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ndParaRPr>
          </a:p>
          <a:p>
            <a:pPr lvl="0">
              <a:buClr>
                <a:srgbClr val="F0A22E"/>
              </a:buClr>
              <a:buSzPct val="91000"/>
              <a:buFont typeface="Wingdings" pitchFamily="2" charset="2"/>
              <a:buChar char="v"/>
            </a:pPr>
            <a:r>
              <a:rPr lang="en-AU" sz="28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Soosy</a:t>
            </a:r>
            <a:endParaRPr lang="en-AU"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ndParaRPr>
          </a:p>
        </p:txBody>
      </p:sp>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4704"/>
            <a:ext cx="8382000" cy="4936736"/>
          </a:xfrm>
        </p:spPr>
        <p:txBody>
          <a:bodyPr/>
          <a:lstStyle/>
          <a:p>
            <a:pPr>
              <a:buFont typeface="Wingdings" pitchFamily="2" charset="2"/>
              <a:buChar char="§"/>
            </a:pPr>
            <a:r>
              <a:rPr lang="en-AU" sz="2400" dirty="0" smtClean="0">
                <a:latin typeface="Times New Roman" pitchFamily="18" charset="0"/>
                <a:cs typeface="Times New Roman" pitchFamily="18" charset="0"/>
              </a:rPr>
              <a:t>Scherer, et al (2007). Innovation in Aged care: assessment</a:t>
            </a:r>
          </a:p>
          <a:p>
            <a:pPr>
              <a:buNone/>
            </a:pPr>
            <a:r>
              <a:rPr lang="en-AU" sz="2400" dirty="0" smtClean="0">
                <a:latin typeface="Times New Roman" pitchFamily="18" charset="0"/>
                <a:cs typeface="Times New Roman" pitchFamily="18" charset="0"/>
              </a:rPr>
              <a:t>     of insomnia in high level residential aged care facility residents.</a:t>
            </a:r>
          </a:p>
          <a:p>
            <a:pPr>
              <a:buNone/>
            </a:pPr>
            <a:r>
              <a:rPr lang="en-AU" sz="2400" i="1" dirty="0" smtClean="0">
                <a:latin typeface="Times New Roman" pitchFamily="18" charset="0"/>
                <a:cs typeface="Times New Roman" pitchFamily="18" charset="0"/>
              </a:rPr>
              <a:t>     Australasian Journal on Ageing,</a:t>
            </a:r>
            <a:r>
              <a:rPr lang="en-AU" sz="2400" dirty="0" smtClean="0">
                <a:latin typeface="Times New Roman" pitchFamily="18" charset="0"/>
                <a:cs typeface="Times New Roman" pitchFamily="18" charset="0"/>
              </a:rPr>
              <a:t> 26(4), 201- 204.</a:t>
            </a:r>
          </a:p>
          <a:p>
            <a:pPr>
              <a:buFont typeface="Wingdings" pitchFamily="2" charset="2"/>
              <a:buChar char="§"/>
            </a:pPr>
            <a:endParaRPr lang="en-AU" sz="2400" dirty="0" smtClean="0">
              <a:latin typeface="Times New Roman" pitchFamily="18" charset="0"/>
              <a:cs typeface="Times New Roman" pitchFamily="18" charset="0"/>
            </a:endParaRPr>
          </a:p>
          <a:p>
            <a:pPr>
              <a:buFont typeface="Wingdings" pitchFamily="2" charset="2"/>
              <a:buChar char="§"/>
            </a:pPr>
            <a:r>
              <a:rPr lang="en-AU" sz="2400" dirty="0" err="1" smtClean="0">
                <a:latin typeface="Times New Roman" pitchFamily="18" charset="0"/>
                <a:cs typeface="Times New Roman" pitchFamily="18" charset="0"/>
              </a:rPr>
              <a:t>Trotti</a:t>
            </a:r>
            <a:r>
              <a:rPr lang="en-AU" sz="2400" dirty="0" smtClean="0">
                <a:latin typeface="Times New Roman" pitchFamily="18" charset="0"/>
                <a:cs typeface="Times New Roman" pitchFamily="18" charset="0"/>
              </a:rPr>
              <a:t>, L.M. (2010).REM Sleep behaviour disorder in older </a:t>
            </a:r>
          </a:p>
          <a:p>
            <a:pPr>
              <a:buNone/>
            </a:pPr>
            <a:r>
              <a:rPr lang="en-AU" sz="2400" dirty="0" smtClean="0">
                <a:latin typeface="Times New Roman" pitchFamily="18" charset="0"/>
                <a:cs typeface="Times New Roman" pitchFamily="18" charset="0"/>
              </a:rPr>
              <a:t>      individuals. </a:t>
            </a:r>
            <a:r>
              <a:rPr lang="en-AU" sz="2400" i="1" dirty="0" smtClean="0">
                <a:latin typeface="Times New Roman" pitchFamily="18" charset="0"/>
                <a:cs typeface="Times New Roman" pitchFamily="18" charset="0"/>
              </a:rPr>
              <a:t>Drugs Aging</a:t>
            </a:r>
            <a:r>
              <a:rPr lang="en-AU" sz="2400" dirty="0" smtClean="0">
                <a:latin typeface="Times New Roman" pitchFamily="18" charset="0"/>
                <a:cs typeface="Times New Roman" pitchFamily="18" charset="0"/>
              </a:rPr>
              <a:t>, 27(6), 457-470.</a:t>
            </a:r>
          </a:p>
          <a:p>
            <a:pPr>
              <a:buFont typeface="Wingdings" pitchFamily="2" charset="2"/>
              <a:buChar char="§"/>
            </a:pPr>
            <a:endParaRPr lang="en-AU" sz="2400" dirty="0" smtClean="0">
              <a:latin typeface="Times New Roman" pitchFamily="18" charset="0"/>
              <a:cs typeface="Times New Roman" pitchFamily="18" charset="0"/>
            </a:endParaRPr>
          </a:p>
          <a:p>
            <a:pPr>
              <a:buFont typeface="Wingdings" pitchFamily="2" charset="2"/>
              <a:buChar char="§"/>
            </a:pPr>
            <a:r>
              <a:rPr lang="en-AU" sz="2400" dirty="0" err="1" smtClean="0">
                <a:latin typeface="Times New Roman" pitchFamily="18" charset="0"/>
                <a:cs typeface="Times New Roman" pitchFamily="18" charset="0"/>
              </a:rPr>
              <a:t>Valtonen</a:t>
            </a:r>
            <a:r>
              <a:rPr lang="en-AU" sz="2400" dirty="0" smtClean="0">
                <a:latin typeface="Times New Roman" pitchFamily="18" charset="0"/>
                <a:cs typeface="Times New Roman" pitchFamily="18" charset="0"/>
              </a:rPr>
              <a:t>, M., </a:t>
            </a:r>
            <a:r>
              <a:rPr lang="en-AU" sz="2400" dirty="0" err="1" smtClean="0">
                <a:latin typeface="Times New Roman" pitchFamily="18" charset="0"/>
                <a:cs typeface="Times New Roman" pitchFamily="18" charset="0"/>
              </a:rPr>
              <a:t>Niskanen</a:t>
            </a:r>
            <a:r>
              <a:rPr lang="en-AU" sz="2400" dirty="0" smtClean="0">
                <a:latin typeface="Times New Roman" pitchFamily="18" charset="0"/>
                <a:cs typeface="Times New Roman" pitchFamily="18" charset="0"/>
              </a:rPr>
              <a:t>, L., </a:t>
            </a:r>
            <a:r>
              <a:rPr lang="en-AU" sz="2400" dirty="0" err="1" smtClean="0">
                <a:latin typeface="Times New Roman" pitchFamily="18" charset="0"/>
                <a:cs typeface="Times New Roman" pitchFamily="18" charset="0"/>
              </a:rPr>
              <a:t>Kangas,A.P</a:t>
            </a:r>
            <a:r>
              <a:rPr lang="en-AU" sz="2400" dirty="0" smtClean="0">
                <a:latin typeface="Times New Roman" pitchFamily="18" charset="0"/>
                <a:cs typeface="Times New Roman" pitchFamily="18" charset="0"/>
              </a:rPr>
              <a:t>., &amp; </a:t>
            </a:r>
            <a:r>
              <a:rPr lang="en-AU" sz="2400" dirty="0" err="1" smtClean="0">
                <a:latin typeface="Times New Roman" pitchFamily="18" charset="0"/>
                <a:cs typeface="Times New Roman" pitchFamily="18" charset="0"/>
              </a:rPr>
              <a:t>Koskinen,T</a:t>
            </a:r>
            <a:r>
              <a:rPr lang="en-AU" sz="2400" dirty="0" smtClean="0">
                <a:latin typeface="Times New Roman" pitchFamily="18" charset="0"/>
                <a:cs typeface="Times New Roman" pitchFamily="18" charset="0"/>
              </a:rPr>
              <a:t>. (2005). </a:t>
            </a:r>
          </a:p>
          <a:p>
            <a:pPr>
              <a:buNone/>
            </a:pPr>
            <a:r>
              <a:rPr lang="en-AU" sz="2400" dirty="0" smtClean="0">
                <a:latin typeface="Times New Roman" pitchFamily="18" charset="0"/>
                <a:cs typeface="Times New Roman" pitchFamily="18" charset="0"/>
              </a:rPr>
              <a:t>	Effect of melatonin-rich night-time milk on sleep and activity in </a:t>
            </a:r>
          </a:p>
          <a:p>
            <a:pPr>
              <a:buNone/>
            </a:pPr>
            <a:r>
              <a:rPr lang="en-AU" sz="2400" dirty="0" smtClean="0">
                <a:latin typeface="Times New Roman" pitchFamily="18" charset="0"/>
                <a:cs typeface="Times New Roman" pitchFamily="18" charset="0"/>
              </a:rPr>
              <a:t>	elderly institutionalized subjects. </a:t>
            </a:r>
            <a:r>
              <a:rPr lang="en-AU" sz="2400" i="1" dirty="0" smtClean="0">
                <a:latin typeface="Times New Roman" pitchFamily="18" charset="0"/>
                <a:cs typeface="Times New Roman" pitchFamily="18" charset="0"/>
              </a:rPr>
              <a:t>Nordic Journal of Psychiatry</a:t>
            </a:r>
            <a:r>
              <a:rPr lang="en-AU" sz="2400" dirty="0" smtClean="0">
                <a:latin typeface="Times New Roman" pitchFamily="18" charset="0"/>
                <a:cs typeface="Times New Roman" pitchFamily="18" charset="0"/>
              </a:rPr>
              <a:t>, </a:t>
            </a:r>
          </a:p>
          <a:p>
            <a:pPr>
              <a:buNone/>
            </a:pPr>
            <a:r>
              <a:rPr lang="en-AU" sz="2400" dirty="0" smtClean="0">
                <a:latin typeface="Times New Roman" pitchFamily="18" charset="0"/>
                <a:cs typeface="Times New Roman" pitchFamily="18" charset="0"/>
              </a:rPr>
              <a:t>	59, 217-221.</a:t>
            </a:r>
          </a:p>
          <a:p>
            <a:endParaRPr lang="en-AU" dirty="0"/>
          </a:p>
        </p:txBody>
      </p:sp>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smtClean="0"/>
              <a:t>     WE </a:t>
            </a:r>
            <a:r>
              <a:rPr lang="en-AU" b="1" dirty="0" smtClean="0"/>
              <a:t>TRY </a:t>
            </a:r>
            <a:r>
              <a:rPr lang="en-AU" b="1" smtClean="0"/>
              <a:t>TO ANSWER </a:t>
            </a:r>
            <a:r>
              <a:rPr lang="en-AU" b="1" dirty="0" smtClean="0"/>
              <a:t>YOUR</a:t>
            </a:r>
            <a:endParaRPr lang="en-AU" b="1" dirty="0"/>
          </a:p>
        </p:txBody>
      </p:sp>
      <p:pic>
        <p:nvPicPr>
          <p:cNvPr id="1026" name="Picture 2" descr="C:\Users\India&amp;Germany\Desktop\imagesCAX9FQDZ.jpg"/>
          <p:cNvPicPr>
            <a:picLocks noGrp="1" noChangeAspect="1" noChangeArrowheads="1"/>
          </p:cNvPicPr>
          <p:nvPr>
            <p:ph idx="1"/>
          </p:nvPr>
        </p:nvPicPr>
        <p:blipFill>
          <a:blip r:embed="rId2" cstate="print"/>
          <a:stretch>
            <a:fillRect/>
          </a:stretch>
        </p:blipFill>
        <p:spPr bwMode="auto">
          <a:xfrm>
            <a:off x="1763688" y="1628800"/>
            <a:ext cx="5256584" cy="4082554"/>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     Sleep right........    sleep tight......</a:t>
            </a:r>
            <a:endParaRPr lang="en-AU" b="1" dirty="0"/>
          </a:p>
        </p:txBody>
      </p:sp>
      <p:pic>
        <p:nvPicPr>
          <p:cNvPr id="4" name="Content Placeholder 3" descr="http://www.fotosearch.com/bthumb/ARP/ARP105/snoring.jpg"/>
          <p:cNvPicPr>
            <a:picLocks noGrp="1"/>
          </p:cNvPicPr>
          <p:nvPr>
            <p:ph idx="1"/>
          </p:nvPr>
        </p:nvPicPr>
        <p:blipFill>
          <a:blip r:embed="rId2" cstate="print"/>
          <a:srcRect/>
          <a:stretch>
            <a:fillRect/>
          </a:stretch>
        </p:blipFill>
        <p:spPr bwMode="auto">
          <a:xfrm>
            <a:off x="1547664" y="1196752"/>
            <a:ext cx="6092750" cy="4594262"/>
          </a:xfrm>
          <a:prstGeom prst="rect">
            <a:avLst/>
          </a:prstGeom>
          <a:noFill/>
          <a:ln w="9525">
            <a:noFill/>
            <a:miter lim="800000"/>
            <a:headEnd/>
            <a:tailEnd/>
          </a:ln>
        </p:spPr>
      </p:pic>
    </p:spTree>
    <p:extLst>
      <p:ext uri="{BB962C8B-B14F-4D97-AF65-F5344CB8AC3E}">
        <p14:creationId xmlns:p14="http://schemas.microsoft.com/office/powerpoint/2010/main" xmlns="" val="1349920314"/>
      </p:ext>
    </p:extLst>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8382000" cy="664797"/>
          </a:xfrm>
        </p:spPr>
        <p:txBody>
          <a:bodyPr/>
          <a:lstStyle/>
          <a:p>
            <a:r>
              <a:rPr lang="en-AU" b="1" dirty="0" smtClean="0"/>
              <a:t>                     THANK YOU......</a:t>
            </a:r>
            <a:endParaRPr lang="en-AU" b="1" dirty="0"/>
          </a:p>
        </p:txBody>
      </p:sp>
      <p:pic>
        <p:nvPicPr>
          <p:cNvPr id="2050" name="Picture 2" descr="C:\Users\India&amp;Germany\Desktop\DSC00430.JPG"/>
          <p:cNvPicPr>
            <a:picLocks noChangeAspect="1" noChangeArrowheads="1"/>
          </p:cNvPicPr>
          <p:nvPr/>
        </p:nvPicPr>
        <p:blipFill>
          <a:blip r:embed="rId2" cstate="print"/>
          <a:srcRect/>
          <a:stretch>
            <a:fillRect/>
          </a:stretch>
        </p:blipFill>
        <p:spPr bwMode="auto">
          <a:xfrm>
            <a:off x="98425" y="1643050"/>
            <a:ext cx="8945563" cy="5140338"/>
          </a:xfrm>
          <a:prstGeom prst="rect">
            <a:avLst/>
          </a:prstGeom>
          <a:noFill/>
        </p:spPr>
      </p:pic>
    </p:spTree>
  </p:cSld>
  <p:clrMapOvr>
    <a:masterClrMapping/>
  </p:clrMapOvr>
  <p:transition>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CONTENTS</a:t>
            </a:r>
            <a:endParaRPr lang="en-AU" b="1" dirty="0"/>
          </a:p>
        </p:txBody>
      </p:sp>
      <p:sp>
        <p:nvSpPr>
          <p:cNvPr id="3" name="Content Placeholder 2"/>
          <p:cNvSpPr>
            <a:spLocks noGrp="1"/>
          </p:cNvSpPr>
          <p:nvPr>
            <p:ph sz="half" idx="1"/>
          </p:nvPr>
        </p:nvSpPr>
        <p:spPr>
          <a:xfrm>
            <a:off x="381000" y="1411552"/>
            <a:ext cx="5199112" cy="5084469"/>
          </a:xfrm>
        </p:spPr>
        <p:txBody>
          <a:bodyPr/>
          <a:lstStyle/>
          <a:p>
            <a:pPr>
              <a:lnSpc>
                <a:spcPct val="100000"/>
              </a:lnSpc>
              <a:buFont typeface="Wingdings" pitchFamily="2" charset="2"/>
              <a:buChar char="§"/>
            </a:pPr>
            <a:r>
              <a:rPr lang="en-AU" dirty="0" smtClean="0"/>
              <a:t>CASE PRESENTATION</a:t>
            </a:r>
          </a:p>
          <a:p>
            <a:pPr>
              <a:lnSpc>
                <a:spcPct val="100000"/>
              </a:lnSpc>
              <a:buFont typeface="Wingdings" pitchFamily="2" charset="2"/>
              <a:buChar char="§"/>
            </a:pPr>
            <a:r>
              <a:rPr lang="en-AU" dirty="0" smtClean="0"/>
              <a:t>INTRODUCTION</a:t>
            </a:r>
          </a:p>
          <a:p>
            <a:pPr>
              <a:lnSpc>
                <a:spcPct val="100000"/>
              </a:lnSpc>
              <a:buFont typeface="Wingdings" pitchFamily="2" charset="2"/>
              <a:buChar char="§"/>
            </a:pPr>
            <a:r>
              <a:rPr lang="en-AU" dirty="0" smtClean="0"/>
              <a:t>CAUSES</a:t>
            </a:r>
          </a:p>
          <a:p>
            <a:pPr>
              <a:lnSpc>
                <a:spcPct val="100000"/>
              </a:lnSpc>
              <a:buFont typeface="Wingdings" pitchFamily="2" charset="2"/>
              <a:buChar char="§"/>
            </a:pPr>
            <a:r>
              <a:rPr lang="en-AU" dirty="0" smtClean="0"/>
              <a:t>SLEEP ASSESSMENT</a:t>
            </a:r>
          </a:p>
          <a:p>
            <a:pPr>
              <a:lnSpc>
                <a:spcPct val="100000"/>
              </a:lnSpc>
              <a:buFont typeface="Wingdings" pitchFamily="2" charset="2"/>
              <a:buChar char="§"/>
            </a:pPr>
            <a:r>
              <a:rPr lang="en-AU" dirty="0" smtClean="0"/>
              <a:t>MANAGEMENT STRATEGIES</a:t>
            </a:r>
          </a:p>
          <a:p>
            <a:pPr>
              <a:lnSpc>
                <a:spcPct val="100000"/>
              </a:lnSpc>
              <a:buFont typeface="Wingdings" pitchFamily="2" charset="2"/>
              <a:buChar char="§"/>
            </a:pPr>
            <a:r>
              <a:rPr lang="en-AU" dirty="0" smtClean="0"/>
              <a:t>CONCLUSION</a:t>
            </a:r>
          </a:p>
          <a:p>
            <a:pPr>
              <a:lnSpc>
                <a:spcPct val="100000"/>
              </a:lnSpc>
              <a:buFont typeface="Wingdings" pitchFamily="2" charset="2"/>
              <a:buChar char="§"/>
            </a:pPr>
            <a:r>
              <a:rPr lang="en-AU" dirty="0" smtClean="0"/>
              <a:t>REFERENCE</a:t>
            </a:r>
          </a:p>
          <a:p>
            <a:pPr>
              <a:lnSpc>
                <a:spcPct val="100000"/>
              </a:lnSpc>
              <a:buFont typeface="Wingdings" pitchFamily="2" charset="2"/>
              <a:buChar char="§"/>
            </a:pPr>
            <a:endParaRPr lang="en-AU" dirty="0" smtClean="0"/>
          </a:p>
          <a:p>
            <a:pPr>
              <a:lnSpc>
                <a:spcPct val="100000"/>
              </a:lnSpc>
              <a:buFont typeface="Wingdings" pitchFamily="2" charset="2"/>
              <a:buChar char="§"/>
            </a:pPr>
            <a:endParaRPr lang="en-AU" dirty="0" smtClean="0"/>
          </a:p>
          <a:p>
            <a:pPr>
              <a:lnSpc>
                <a:spcPct val="100000"/>
              </a:lnSpc>
              <a:buFont typeface="Wingdings" pitchFamily="2" charset="2"/>
              <a:buChar char="§"/>
            </a:pPr>
            <a:endParaRPr lang="en-AU"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3678806">
            <a:off x="4504529" y="1207580"/>
            <a:ext cx="4185816" cy="31480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INTRODUCTION</a:t>
            </a:r>
            <a:endParaRPr lang="en-AU" b="1" dirty="0"/>
          </a:p>
        </p:txBody>
      </p:sp>
      <p:sp>
        <p:nvSpPr>
          <p:cNvPr id="3" name="Content Placeholder 2"/>
          <p:cNvSpPr>
            <a:spLocks noGrp="1"/>
          </p:cNvSpPr>
          <p:nvPr>
            <p:ph sz="half" idx="1"/>
          </p:nvPr>
        </p:nvSpPr>
        <p:spPr>
          <a:xfrm>
            <a:off x="381000" y="1411552"/>
            <a:ext cx="4551040" cy="2161463"/>
          </a:xfrm>
        </p:spPr>
        <p:txBody>
          <a:bodyPr>
            <a:noAutofit/>
          </a:bodyPr>
          <a:lstStyle/>
          <a:p>
            <a:pPr>
              <a:lnSpc>
                <a:spcPct val="100000"/>
              </a:lnSpc>
              <a:buFont typeface="Wingdings" pitchFamily="2" charset="2"/>
              <a:buChar char="§"/>
            </a:pPr>
            <a:r>
              <a:rPr lang="en-AU" sz="3000" dirty="0" smtClean="0"/>
              <a:t>Two –thirds of nursing home residents are experience sleep disturbance (Conn and </a:t>
            </a:r>
            <a:r>
              <a:rPr lang="en-AU" sz="3000" dirty="0" err="1" smtClean="0"/>
              <a:t>Madan</a:t>
            </a:r>
            <a:r>
              <a:rPr lang="en-AU" sz="3000" dirty="0" smtClean="0"/>
              <a:t> 2006)</a:t>
            </a:r>
            <a:br>
              <a:rPr lang="en-AU" sz="3000" dirty="0" smtClean="0"/>
            </a:br>
            <a:endParaRPr lang="en-AU" sz="3000" dirty="0" smtClean="0"/>
          </a:p>
          <a:p>
            <a:pPr>
              <a:lnSpc>
                <a:spcPct val="100000"/>
              </a:lnSpc>
              <a:buFont typeface="Wingdings" pitchFamily="2" charset="2"/>
              <a:buChar char="§"/>
            </a:pPr>
            <a:r>
              <a:rPr lang="en-AU" sz="3000" dirty="0" smtClean="0"/>
              <a:t> Insomnia is a common but under recognised problem in elderly People (McCall 2005)</a:t>
            </a:r>
          </a:p>
          <a:p>
            <a:pPr>
              <a:lnSpc>
                <a:spcPct val="100000"/>
              </a:lnSpc>
              <a:buFont typeface="Wingdings" pitchFamily="2" charset="2"/>
              <a:buChar char="§"/>
            </a:pPr>
            <a:endParaRPr lang="en-AU" sz="3000" dirty="0" smtClean="0"/>
          </a:p>
          <a:p>
            <a:pPr>
              <a:lnSpc>
                <a:spcPct val="100000"/>
              </a:lnSpc>
              <a:buFont typeface="Wingdings" pitchFamily="2" charset="2"/>
              <a:buChar char="§"/>
            </a:pPr>
            <a:endParaRPr lang="en-AU" sz="3000" dirty="0" smtClean="0"/>
          </a:p>
          <a:p>
            <a:pPr>
              <a:lnSpc>
                <a:spcPct val="100000"/>
              </a:lnSpc>
              <a:buFont typeface="Wingdings" pitchFamily="2" charset="2"/>
              <a:buChar char="§"/>
            </a:pPr>
            <a:endParaRPr lang="en-AU" sz="30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148064" y="980728"/>
            <a:ext cx="3500462" cy="37147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What is insomnia?</a:t>
            </a:r>
            <a:endParaRPr lang="en-AU" b="1" dirty="0"/>
          </a:p>
        </p:txBody>
      </p:sp>
      <p:sp>
        <p:nvSpPr>
          <p:cNvPr id="3" name="Content Placeholder 2"/>
          <p:cNvSpPr>
            <a:spLocks noGrp="1"/>
          </p:cNvSpPr>
          <p:nvPr>
            <p:ph idx="1"/>
          </p:nvPr>
        </p:nvSpPr>
        <p:spPr>
          <a:xfrm>
            <a:off x="381000" y="1412875"/>
            <a:ext cx="8382000" cy="2462213"/>
          </a:xfrm>
        </p:spPr>
        <p:txBody>
          <a:bodyPr/>
          <a:lstStyle/>
          <a:p>
            <a:pPr algn="just">
              <a:lnSpc>
                <a:spcPct val="100000"/>
              </a:lnSpc>
              <a:buFont typeface="Wingdings" pitchFamily="2" charset="2"/>
              <a:buChar char="§"/>
            </a:pPr>
            <a:r>
              <a:rPr lang="en-AU" dirty="0" smtClean="0"/>
              <a:t>Insomnia is defined as one or more of the following sleep related complaints: difficulty initiating sleep, difficulty maintaining sleep, waking up too early, or sleep that is chronically disturbed or poor in quality.( </a:t>
            </a:r>
            <a:r>
              <a:rPr lang="en-AU" dirty="0" err="1" smtClean="0"/>
              <a:t>Edinger</a:t>
            </a:r>
            <a:r>
              <a:rPr lang="en-AU" dirty="0" smtClean="0"/>
              <a:t> et al.2004)</a:t>
            </a:r>
            <a:endParaRPr lang="en-AU" dirty="0"/>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Sleep And Ageing </a:t>
            </a:r>
            <a:endParaRPr lang="en-AU" b="1" dirty="0"/>
          </a:p>
        </p:txBody>
      </p:sp>
      <p:sp>
        <p:nvSpPr>
          <p:cNvPr id="3" name="Content Placeholder 2"/>
          <p:cNvSpPr>
            <a:spLocks noGrp="1"/>
          </p:cNvSpPr>
          <p:nvPr>
            <p:ph idx="1"/>
          </p:nvPr>
        </p:nvSpPr>
        <p:spPr>
          <a:xfrm>
            <a:off x="381000" y="1052736"/>
            <a:ext cx="8382000" cy="2210862"/>
          </a:xfrm>
        </p:spPr>
        <p:txBody>
          <a:bodyPr>
            <a:noAutofit/>
          </a:bodyPr>
          <a:lstStyle/>
          <a:p>
            <a:pPr>
              <a:lnSpc>
                <a:spcPct val="100000"/>
              </a:lnSpc>
              <a:buFont typeface="Wingdings" pitchFamily="2" charset="2"/>
              <a:buChar char="§"/>
            </a:pPr>
            <a:r>
              <a:rPr lang="en-US" sz="2700" dirty="0" smtClean="0"/>
              <a:t>As people get older they often  sleep less –associated with cardio, cerebrovascular disease and cognitive impairment.</a:t>
            </a:r>
          </a:p>
          <a:p>
            <a:pPr>
              <a:lnSpc>
                <a:spcPct val="100000"/>
              </a:lnSpc>
              <a:buFont typeface="Wingdings" pitchFamily="2" charset="2"/>
              <a:buChar char="§"/>
            </a:pPr>
            <a:r>
              <a:rPr lang="en-US" sz="2700" dirty="0" smtClean="0"/>
              <a:t>Elderly spend less time in deep sleep known as slow wave sleep.</a:t>
            </a:r>
          </a:p>
          <a:p>
            <a:pPr>
              <a:lnSpc>
                <a:spcPct val="100000"/>
              </a:lnSpc>
              <a:buFont typeface="Wingdings" pitchFamily="2" charset="2"/>
              <a:buChar char="§"/>
            </a:pPr>
            <a:r>
              <a:rPr lang="en-US" sz="2700" dirty="0" smtClean="0"/>
              <a:t>Decreased sleep may result in depressed mood, decreased concentration, nocturnal falls, increased reliance on sedatives</a:t>
            </a:r>
          </a:p>
          <a:p>
            <a:pPr>
              <a:lnSpc>
                <a:spcPct val="100000"/>
              </a:lnSpc>
              <a:buFont typeface="Wingdings" pitchFamily="2" charset="2"/>
              <a:buChar char="§"/>
            </a:pPr>
            <a:r>
              <a:rPr lang="en-US" sz="2700" dirty="0" smtClean="0"/>
              <a:t>Elderly people may sleep earlier in the evening, go to bed too early, then wake up really early (may be due to medical or psychiatric problems)</a:t>
            </a:r>
          </a:p>
          <a:p>
            <a:pPr>
              <a:lnSpc>
                <a:spcPct val="100000"/>
              </a:lnSpc>
              <a:buNone/>
            </a:pPr>
            <a:r>
              <a:rPr lang="en-US" sz="2700" b="1" dirty="0" smtClean="0">
                <a:latin typeface="Arial Narrow" pitchFamily="34" charset="0"/>
              </a:rPr>
              <a:t>	</a:t>
            </a:r>
            <a:r>
              <a:rPr lang="en-US" sz="2700" dirty="0" smtClean="0"/>
              <a:t>(</a:t>
            </a:r>
            <a:r>
              <a:rPr lang="en-US" sz="2700" dirty="0" err="1" smtClean="0"/>
              <a:t>Fetveit</a:t>
            </a:r>
            <a:r>
              <a:rPr lang="en-US" sz="2700" dirty="0" smtClean="0"/>
              <a:t> 2009)</a:t>
            </a:r>
          </a:p>
          <a:p>
            <a:pPr>
              <a:lnSpc>
                <a:spcPct val="90000"/>
              </a:lnSpc>
              <a:buFont typeface="Wingdings" pitchFamily="2" charset="2"/>
              <a:buChar char="§"/>
            </a:pPr>
            <a:endParaRPr lang="en-US" sz="3100" dirty="0" smtClean="0"/>
          </a:p>
          <a:p>
            <a:pPr>
              <a:buNone/>
            </a:pPr>
            <a:endParaRPr lang="en-AU" sz="3100" dirty="0"/>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Causes of sleeping problems (1)</a:t>
            </a:r>
            <a:endParaRPr lang="en-AU" dirty="0"/>
          </a:p>
        </p:txBody>
      </p:sp>
      <p:sp>
        <p:nvSpPr>
          <p:cNvPr id="3" name="Content Placeholder 2"/>
          <p:cNvSpPr>
            <a:spLocks noGrp="1"/>
          </p:cNvSpPr>
          <p:nvPr>
            <p:ph idx="1"/>
          </p:nvPr>
        </p:nvSpPr>
        <p:spPr>
          <a:xfrm>
            <a:off x="381000" y="1052736"/>
            <a:ext cx="8382000" cy="2066846"/>
          </a:xfrm>
        </p:spPr>
        <p:txBody>
          <a:bodyPr>
            <a:noAutofit/>
          </a:bodyPr>
          <a:lstStyle/>
          <a:p>
            <a:pPr>
              <a:lnSpc>
                <a:spcPct val="100000"/>
              </a:lnSpc>
              <a:spcBef>
                <a:spcPts val="0"/>
              </a:spcBef>
              <a:buFont typeface="Wingdings" pitchFamily="2" charset="2"/>
              <a:buChar char="§"/>
            </a:pPr>
            <a:r>
              <a:rPr lang="en-US" sz="2400" dirty="0" smtClean="0"/>
              <a:t>Stress &amp; unresolved problems</a:t>
            </a:r>
          </a:p>
          <a:p>
            <a:pPr>
              <a:lnSpc>
                <a:spcPct val="100000"/>
              </a:lnSpc>
              <a:spcBef>
                <a:spcPts val="0"/>
              </a:spcBef>
              <a:buFont typeface="Wingdings" pitchFamily="2" charset="2"/>
              <a:buChar char="§"/>
            </a:pPr>
            <a:endParaRPr lang="en-US" sz="2400" dirty="0" smtClean="0"/>
          </a:p>
          <a:p>
            <a:pPr>
              <a:lnSpc>
                <a:spcPct val="100000"/>
              </a:lnSpc>
              <a:spcBef>
                <a:spcPts val="0"/>
              </a:spcBef>
              <a:buFont typeface="Wingdings" pitchFamily="2" charset="2"/>
              <a:buChar char="§"/>
            </a:pPr>
            <a:r>
              <a:rPr lang="en-US" sz="2400" dirty="0" smtClean="0"/>
              <a:t>Unpleasant thoughts and worries</a:t>
            </a:r>
          </a:p>
          <a:p>
            <a:pPr>
              <a:lnSpc>
                <a:spcPct val="100000"/>
              </a:lnSpc>
              <a:spcBef>
                <a:spcPts val="0"/>
              </a:spcBef>
              <a:buFont typeface="Wingdings" pitchFamily="2" charset="2"/>
              <a:buChar char="§"/>
            </a:pPr>
            <a:endParaRPr lang="en-US" sz="2400" dirty="0" smtClean="0"/>
          </a:p>
          <a:p>
            <a:pPr>
              <a:lnSpc>
                <a:spcPct val="100000"/>
              </a:lnSpc>
              <a:spcBef>
                <a:spcPts val="0"/>
              </a:spcBef>
              <a:buFont typeface="Wingdings" pitchFamily="2" charset="2"/>
              <a:buChar char="§"/>
            </a:pPr>
            <a:r>
              <a:rPr lang="en-US" sz="2400" dirty="0" smtClean="0"/>
              <a:t>Most mental disorders ( Depression, Dementia etc)</a:t>
            </a:r>
          </a:p>
          <a:p>
            <a:pPr>
              <a:lnSpc>
                <a:spcPct val="100000"/>
              </a:lnSpc>
              <a:spcBef>
                <a:spcPts val="0"/>
              </a:spcBef>
              <a:buFont typeface="Wingdings" pitchFamily="2" charset="2"/>
              <a:buChar char="§"/>
            </a:pPr>
            <a:endParaRPr lang="en-US" sz="2400" dirty="0" smtClean="0"/>
          </a:p>
          <a:p>
            <a:pPr>
              <a:lnSpc>
                <a:spcPct val="100000"/>
              </a:lnSpc>
              <a:spcBef>
                <a:spcPts val="0"/>
              </a:spcBef>
              <a:buFont typeface="Wingdings" pitchFamily="2" charset="2"/>
              <a:buChar char="§"/>
            </a:pPr>
            <a:r>
              <a:rPr lang="en-US" sz="2400" dirty="0" smtClean="0"/>
              <a:t>Caffeine or other stimulants</a:t>
            </a:r>
          </a:p>
          <a:p>
            <a:pPr>
              <a:lnSpc>
                <a:spcPct val="100000"/>
              </a:lnSpc>
              <a:spcBef>
                <a:spcPts val="0"/>
              </a:spcBef>
              <a:buFont typeface="Wingdings" pitchFamily="2" charset="2"/>
              <a:buChar char="§"/>
            </a:pPr>
            <a:endParaRPr lang="en-US" sz="2400" dirty="0" smtClean="0"/>
          </a:p>
          <a:p>
            <a:pPr>
              <a:lnSpc>
                <a:spcPct val="100000"/>
              </a:lnSpc>
              <a:spcBef>
                <a:spcPts val="0"/>
              </a:spcBef>
              <a:buFont typeface="Wingdings" pitchFamily="2" charset="2"/>
              <a:buChar char="§"/>
            </a:pPr>
            <a:r>
              <a:rPr lang="en-US" sz="2400" dirty="0" smtClean="0"/>
              <a:t>Some medications </a:t>
            </a:r>
          </a:p>
          <a:p>
            <a:pPr>
              <a:lnSpc>
                <a:spcPct val="100000"/>
              </a:lnSpc>
              <a:spcBef>
                <a:spcPts val="0"/>
              </a:spcBef>
              <a:buFont typeface="Wingdings" pitchFamily="2" charset="2"/>
              <a:buChar char="§"/>
            </a:pPr>
            <a:endParaRPr lang="en-US" sz="2400" dirty="0" smtClean="0"/>
          </a:p>
          <a:p>
            <a:pPr>
              <a:lnSpc>
                <a:spcPct val="100000"/>
              </a:lnSpc>
              <a:spcBef>
                <a:spcPts val="0"/>
              </a:spcBef>
              <a:buFont typeface="Wingdings" pitchFamily="2" charset="2"/>
              <a:buChar char="§"/>
            </a:pPr>
            <a:r>
              <a:rPr lang="en-US" sz="2400" dirty="0" smtClean="0"/>
              <a:t>Alcohol &amp; drug use</a:t>
            </a:r>
          </a:p>
          <a:p>
            <a:pPr>
              <a:lnSpc>
                <a:spcPct val="100000"/>
              </a:lnSpc>
              <a:spcBef>
                <a:spcPts val="0"/>
              </a:spcBef>
              <a:buFont typeface="Wingdings" pitchFamily="2" charset="2"/>
              <a:buChar char="§"/>
            </a:pPr>
            <a:endParaRPr lang="en-US" sz="2400" dirty="0" smtClean="0"/>
          </a:p>
          <a:p>
            <a:pPr>
              <a:lnSpc>
                <a:spcPct val="100000"/>
              </a:lnSpc>
              <a:spcBef>
                <a:spcPts val="0"/>
              </a:spcBef>
              <a:buFont typeface="Wingdings" pitchFamily="2" charset="2"/>
              <a:buChar char="§"/>
            </a:pPr>
            <a:r>
              <a:rPr lang="en-US" sz="2400" dirty="0" smtClean="0"/>
              <a:t>Snoring</a:t>
            </a:r>
            <a:r>
              <a:rPr lang="en-US" sz="2400" b="1" dirty="0" smtClean="0">
                <a:latin typeface="Arial Narrow" pitchFamily="34" charset="0"/>
              </a:rPr>
              <a:t> </a:t>
            </a:r>
          </a:p>
          <a:p>
            <a:pPr>
              <a:lnSpc>
                <a:spcPct val="100000"/>
              </a:lnSpc>
              <a:spcBef>
                <a:spcPts val="0"/>
              </a:spcBef>
              <a:buNone/>
            </a:pPr>
            <a:endParaRPr lang="en-US" sz="2400" b="1" dirty="0" smtClean="0">
              <a:latin typeface="Arial Narrow" pitchFamily="34" charset="0"/>
            </a:endParaRPr>
          </a:p>
          <a:p>
            <a:pPr>
              <a:lnSpc>
                <a:spcPct val="100000"/>
              </a:lnSpc>
              <a:spcBef>
                <a:spcPts val="0"/>
              </a:spcBef>
              <a:buNone/>
            </a:pPr>
            <a:r>
              <a:rPr lang="en-US" sz="2400" b="1" dirty="0" smtClean="0">
                <a:latin typeface="Arial Narrow" pitchFamily="34" charset="0"/>
              </a:rPr>
              <a:t>	</a:t>
            </a:r>
            <a:r>
              <a:rPr lang="en-US" sz="2600" dirty="0" smtClean="0"/>
              <a:t>(</a:t>
            </a:r>
            <a:r>
              <a:rPr lang="en-US" sz="2600" dirty="0" err="1" smtClean="0"/>
              <a:t>Fetveit</a:t>
            </a:r>
            <a:r>
              <a:rPr lang="en-US" sz="2600" dirty="0" smtClean="0"/>
              <a:t> 2009</a:t>
            </a:r>
            <a:r>
              <a:rPr lang="en-US" sz="2800" dirty="0" smtClean="0"/>
              <a:t>)</a:t>
            </a:r>
            <a:endParaRPr lang="en-AU" sz="2800" dirty="0"/>
          </a:p>
        </p:txBody>
      </p:sp>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Causes of sleeping problems (2)</a:t>
            </a:r>
            <a:endParaRPr lang="en-AU" dirty="0"/>
          </a:p>
        </p:txBody>
      </p:sp>
      <p:sp>
        <p:nvSpPr>
          <p:cNvPr id="3" name="Content Placeholder 2"/>
          <p:cNvSpPr>
            <a:spLocks noGrp="1"/>
          </p:cNvSpPr>
          <p:nvPr>
            <p:ph idx="1"/>
          </p:nvPr>
        </p:nvSpPr>
        <p:spPr>
          <a:xfrm>
            <a:off x="395536" y="1196752"/>
            <a:ext cx="8382000" cy="2210862"/>
          </a:xfrm>
        </p:spPr>
        <p:txBody>
          <a:bodyPr>
            <a:noAutofit/>
          </a:bodyPr>
          <a:lstStyle/>
          <a:p>
            <a:pPr>
              <a:lnSpc>
                <a:spcPct val="100000"/>
              </a:lnSpc>
              <a:spcBef>
                <a:spcPts val="0"/>
              </a:spcBef>
              <a:buFont typeface="Wingdings" pitchFamily="2" charset="2"/>
              <a:buChar char="§"/>
            </a:pPr>
            <a:r>
              <a:rPr lang="en-US" sz="2800" dirty="0" smtClean="0"/>
              <a:t>Pain</a:t>
            </a:r>
          </a:p>
          <a:p>
            <a:pPr marL="0" indent="0">
              <a:lnSpc>
                <a:spcPct val="100000"/>
              </a:lnSpc>
              <a:spcBef>
                <a:spcPts val="0"/>
              </a:spcBef>
              <a:buFont typeface="Wingdings" pitchFamily="2" charset="2"/>
              <a:buChar char="§"/>
            </a:pPr>
            <a:endParaRPr lang="en-US" sz="2800" dirty="0" smtClean="0"/>
          </a:p>
          <a:p>
            <a:pPr>
              <a:lnSpc>
                <a:spcPct val="100000"/>
              </a:lnSpc>
              <a:spcBef>
                <a:spcPts val="0"/>
              </a:spcBef>
              <a:buFont typeface="Wingdings" pitchFamily="2" charset="2"/>
              <a:buChar char="§"/>
            </a:pPr>
            <a:r>
              <a:rPr lang="en-US" sz="2800" dirty="0" smtClean="0"/>
              <a:t>Environment</a:t>
            </a:r>
          </a:p>
          <a:p>
            <a:pPr>
              <a:lnSpc>
                <a:spcPct val="100000"/>
              </a:lnSpc>
              <a:spcBef>
                <a:spcPts val="0"/>
              </a:spcBef>
              <a:buFont typeface="Wingdings" pitchFamily="2" charset="2"/>
              <a:buChar char="§"/>
            </a:pPr>
            <a:endParaRPr lang="en-US" sz="2800" dirty="0" smtClean="0"/>
          </a:p>
          <a:p>
            <a:pPr>
              <a:lnSpc>
                <a:spcPct val="100000"/>
              </a:lnSpc>
              <a:spcBef>
                <a:spcPts val="0"/>
              </a:spcBef>
              <a:buFont typeface="Wingdings" pitchFamily="2" charset="2"/>
              <a:buChar char="§"/>
            </a:pPr>
            <a:r>
              <a:rPr lang="en-US" sz="2800" dirty="0" smtClean="0"/>
              <a:t>Nightmares</a:t>
            </a:r>
          </a:p>
          <a:p>
            <a:pPr>
              <a:lnSpc>
                <a:spcPct val="100000"/>
              </a:lnSpc>
              <a:spcBef>
                <a:spcPts val="0"/>
              </a:spcBef>
              <a:buFont typeface="Wingdings" pitchFamily="2" charset="2"/>
              <a:buChar char="§"/>
            </a:pPr>
            <a:endParaRPr lang="en-US" sz="2800" dirty="0" smtClean="0"/>
          </a:p>
          <a:p>
            <a:pPr>
              <a:lnSpc>
                <a:spcPct val="100000"/>
              </a:lnSpc>
              <a:spcBef>
                <a:spcPts val="0"/>
              </a:spcBef>
              <a:buFont typeface="Wingdings" pitchFamily="2" charset="2"/>
              <a:buChar char="§"/>
            </a:pPr>
            <a:r>
              <a:rPr lang="en-US" sz="2800" dirty="0" smtClean="0"/>
              <a:t>Lack of exercise</a:t>
            </a:r>
          </a:p>
          <a:p>
            <a:pPr>
              <a:lnSpc>
                <a:spcPct val="100000"/>
              </a:lnSpc>
              <a:spcBef>
                <a:spcPts val="0"/>
              </a:spcBef>
              <a:buFont typeface="Wingdings" pitchFamily="2" charset="2"/>
              <a:buChar char="§"/>
            </a:pPr>
            <a:endParaRPr lang="en-US" sz="2800" dirty="0" smtClean="0"/>
          </a:p>
          <a:p>
            <a:pPr>
              <a:lnSpc>
                <a:spcPct val="100000"/>
              </a:lnSpc>
              <a:spcBef>
                <a:spcPts val="0"/>
              </a:spcBef>
              <a:buFont typeface="Wingdings" pitchFamily="2" charset="2"/>
              <a:buChar char="§"/>
            </a:pPr>
            <a:r>
              <a:rPr lang="en-US" sz="2800" dirty="0" smtClean="0"/>
              <a:t>Sleeping during the day</a:t>
            </a:r>
          </a:p>
          <a:p>
            <a:pPr>
              <a:lnSpc>
                <a:spcPct val="100000"/>
              </a:lnSpc>
              <a:spcBef>
                <a:spcPts val="0"/>
              </a:spcBef>
              <a:buFont typeface="Wingdings" pitchFamily="2" charset="2"/>
              <a:buChar char="§"/>
            </a:pPr>
            <a:endParaRPr lang="en-US" sz="2800" dirty="0" smtClean="0"/>
          </a:p>
          <a:p>
            <a:pPr>
              <a:lnSpc>
                <a:spcPct val="100000"/>
              </a:lnSpc>
              <a:spcBef>
                <a:spcPts val="0"/>
              </a:spcBef>
              <a:buFont typeface="Wingdings" pitchFamily="2" charset="2"/>
              <a:buChar char="§"/>
            </a:pPr>
            <a:r>
              <a:rPr lang="en-US" sz="2800" dirty="0" smtClean="0"/>
              <a:t> </a:t>
            </a:r>
            <a:r>
              <a:rPr lang="en-US" sz="2800" dirty="0" err="1" smtClean="0"/>
              <a:t>Pruritis</a:t>
            </a:r>
            <a:r>
              <a:rPr lang="en-US" sz="2800" dirty="0" smtClean="0"/>
              <a:t> </a:t>
            </a:r>
            <a:r>
              <a:rPr lang="en-US" sz="2800" dirty="0" smtClean="0">
                <a:latin typeface="Times New Roman" pitchFamily="18" charset="0"/>
              </a:rPr>
              <a:t> </a:t>
            </a:r>
          </a:p>
          <a:p>
            <a:pPr>
              <a:lnSpc>
                <a:spcPct val="100000"/>
              </a:lnSpc>
              <a:spcBef>
                <a:spcPts val="0"/>
              </a:spcBef>
              <a:buNone/>
            </a:pPr>
            <a:r>
              <a:rPr lang="en-US" sz="2800" dirty="0" smtClean="0">
                <a:latin typeface="Times New Roman" pitchFamily="18" charset="0"/>
              </a:rPr>
              <a:t>	(</a:t>
            </a:r>
            <a:r>
              <a:rPr lang="en-US" sz="2800" dirty="0" err="1" smtClean="0">
                <a:latin typeface="Times New Roman" pitchFamily="18" charset="0"/>
              </a:rPr>
              <a:t>Trotti</a:t>
            </a:r>
            <a:r>
              <a:rPr lang="en-US" sz="2800" dirty="0" smtClean="0">
                <a:latin typeface="Times New Roman" pitchFamily="18" charset="0"/>
              </a:rPr>
              <a:t> 2010)</a:t>
            </a:r>
            <a:endParaRPr lang="en-AU" sz="2800" dirty="0"/>
          </a:p>
        </p:txBody>
      </p:sp>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Causes of sleeping problems (3)</a:t>
            </a:r>
            <a:endParaRPr lang="en-AU" b="1" dirty="0"/>
          </a:p>
        </p:txBody>
      </p:sp>
      <p:sp>
        <p:nvSpPr>
          <p:cNvPr id="3" name="Content Placeholder 2"/>
          <p:cNvSpPr>
            <a:spLocks noGrp="1"/>
          </p:cNvSpPr>
          <p:nvPr>
            <p:ph idx="1"/>
          </p:nvPr>
        </p:nvSpPr>
        <p:spPr/>
        <p:txBody>
          <a:bodyPr>
            <a:noAutofit/>
          </a:bodyPr>
          <a:lstStyle/>
          <a:p>
            <a:pPr>
              <a:lnSpc>
                <a:spcPct val="120000"/>
              </a:lnSpc>
              <a:buFont typeface="Wingdings" pitchFamily="2" charset="2"/>
              <a:buChar char="§"/>
            </a:pPr>
            <a:r>
              <a:rPr lang="en-AU" sz="2800" dirty="0" smtClean="0"/>
              <a:t>High level of night time noise and light </a:t>
            </a:r>
          </a:p>
          <a:p>
            <a:pPr>
              <a:lnSpc>
                <a:spcPct val="120000"/>
              </a:lnSpc>
              <a:buFont typeface="Wingdings" pitchFamily="2" charset="2"/>
              <a:buChar char="§"/>
            </a:pPr>
            <a:r>
              <a:rPr lang="en-AU" sz="2800" dirty="0" smtClean="0"/>
              <a:t>Low level of daytime light</a:t>
            </a:r>
          </a:p>
          <a:p>
            <a:pPr>
              <a:lnSpc>
                <a:spcPct val="120000"/>
              </a:lnSpc>
              <a:buFont typeface="Wingdings" pitchFamily="2" charset="2"/>
              <a:buChar char="§"/>
            </a:pPr>
            <a:r>
              <a:rPr lang="en-AU" sz="2800" dirty="0" smtClean="0"/>
              <a:t>Restless leg syndrome</a:t>
            </a:r>
          </a:p>
          <a:p>
            <a:pPr>
              <a:lnSpc>
                <a:spcPct val="120000"/>
              </a:lnSpc>
              <a:buFont typeface="Wingdings" pitchFamily="2" charset="2"/>
              <a:buChar char="§"/>
            </a:pPr>
            <a:r>
              <a:rPr lang="en-AU" sz="2800" dirty="0" smtClean="0"/>
              <a:t>Seasonal effect</a:t>
            </a:r>
          </a:p>
          <a:p>
            <a:pPr>
              <a:lnSpc>
                <a:spcPct val="120000"/>
              </a:lnSpc>
              <a:buFont typeface="Wingdings" pitchFamily="2" charset="2"/>
              <a:buChar char="§"/>
            </a:pPr>
            <a:r>
              <a:rPr lang="en-AU" sz="2800" dirty="0" smtClean="0"/>
              <a:t>Incontinence </a:t>
            </a:r>
          </a:p>
          <a:p>
            <a:pPr>
              <a:lnSpc>
                <a:spcPct val="120000"/>
              </a:lnSpc>
              <a:buFont typeface="Wingdings" pitchFamily="2" charset="2"/>
              <a:buChar char="§"/>
            </a:pPr>
            <a:r>
              <a:rPr lang="en-AU" sz="2800" dirty="0" smtClean="0"/>
              <a:t>High noise from alarms, telephone and television</a:t>
            </a:r>
          </a:p>
          <a:p>
            <a:pPr>
              <a:lnSpc>
                <a:spcPct val="120000"/>
              </a:lnSpc>
              <a:buFont typeface="Wingdings" pitchFamily="2" charset="2"/>
              <a:buChar char="§"/>
            </a:pPr>
            <a:r>
              <a:rPr lang="en-AU" sz="2800" dirty="0" smtClean="0"/>
              <a:t>Conducting the regular nocturnal nursing care</a:t>
            </a:r>
          </a:p>
          <a:p>
            <a:pPr>
              <a:lnSpc>
                <a:spcPct val="120000"/>
              </a:lnSpc>
              <a:buNone/>
            </a:pPr>
            <a:r>
              <a:rPr lang="en-US" sz="2800" b="1" dirty="0" smtClean="0">
                <a:latin typeface="Arial Narrow" pitchFamily="34" charset="0"/>
              </a:rPr>
              <a:t>	</a:t>
            </a:r>
            <a:r>
              <a:rPr lang="en-US" sz="2800" dirty="0" smtClean="0"/>
              <a:t>(</a:t>
            </a:r>
            <a:r>
              <a:rPr lang="en-US" sz="2800" dirty="0" err="1" smtClean="0"/>
              <a:t>Fetveit</a:t>
            </a:r>
            <a:r>
              <a:rPr lang="en-US" sz="2800" dirty="0" smtClean="0"/>
              <a:t> 2009)</a:t>
            </a:r>
            <a:endParaRPr lang="en-AU" sz="2800" dirty="0" smtClean="0"/>
          </a:p>
          <a:p>
            <a:pPr>
              <a:lnSpc>
                <a:spcPct val="120000"/>
              </a:lnSpc>
              <a:buFont typeface="Wingdings" pitchFamily="2" charset="2"/>
              <a:buChar char="§"/>
            </a:pPr>
            <a:endParaRPr lang="en-AU" sz="2800" dirty="0" smtClean="0"/>
          </a:p>
          <a:p>
            <a:pPr>
              <a:lnSpc>
                <a:spcPct val="120000"/>
              </a:lnSpc>
              <a:buFont typeface="Wingdings" pitchFamily="2" charset="2"/>
              <a:buChar char="§"/>
            </a:pPr>
            <a:endParaRPr lang="en-AU" sz="2800" dirty="0"/>
          </a:p>
        </p:txBody>
      </p:sp>
    </p:spTree>
    <p:extLst>
      <p:ext uri="{BB962C8B-B14F-4D97-AF65-F5344CB8AC3E}">
        <p14:creationId xmlns:p14="http://schemas.microsoft.com/office/powerpoint/2010/main" xmlns="" val="609013199"/>
      </p:ext>
    </p:extLst>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1_Blue_With_White_Cloud_Border_templat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0" ma:contentTypeDescription="Create a new document." ma:contentTypeScope="" ma:versionID="b6358c8e9ccf10d22debe3a56dce56ac"/>
</file>

<file path=customXml/itemProps1.xml><?xml version="1.0" encoding="utf-8"?>
<ds:datastoreItem xmlns:ds="http://schemas.openxmlformats.org/officeDocument/2006/customXml" ds:itemID="{C8D45093-9C65-46FB-9332-B88902DC5225}">
  <ds:schemaRefs>
    <ds:schemaRef ds:uri="http://schemas.microsoft.com/sharepoint/v3/contenttype/forms"/>
  </ds:schemaRefs>
</ds:datastoreItem>
</file>

<file path=customXml/itemProps2.xml><?xml version="1.0" encoding="utf-8"?>
<ds:datastoreItem xmlns:ds="http://schemas.openxmlformats.org/officeDocument/2006/customXml" ds:itemID="{07C9BEBD-6E9F-42C1-863D-C520122CBFA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56F07B6-C224-4E39-9D64-BF5406040D9C}">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1_Blue_With_White_Cloud_Border_template_Segoe</Template>
  <TotalTime>356</TotalTime>
  <Words>953</Words>
  <Application>Microsoft Office PowerPoint</Application>
  <PresentationFormat>On-screen Show (4:3)</PresentationFormat>
  <Paragraphs>167</Paragraphs>
  <Slides>23</Slides>
  <Notes>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1_Blue_With_White_Cloud_Border_template_Segoe</vt:lpstr>
      <vt:lpstr>White with Courier font for code slides</vt:lpstr>
      <vt:lpstr>Slide 1</vt:lpstr>
      <vt:lpstr>SLEEP MANAGEMENT</vt:lpstr>
      <vt:lpstr>CONTENTS</vt:lpstr>
      <vt:lpstr>INTRODUCTION</vt:lpstr>
      <vt:lpstr>What is insomnia?</vt:lpstr>
      <vt:lpstr>Sleep And Ageing </vt:lpstr>
      <vt:lpstr>Causes of sleeping problems (1)</vt:lpstr>
      <vt:lpstr>Causes of sleeping problems (2)</vt:lpstr>
      <vt:lpstr>Causes of sleeping problems (3)</vt:lpstr>
      <vt:lpstr>Medications that may affect sleep (some examples)</vt:lpstr>
      <vt:lpstr>Sleep Assessment</vt:lpstr>
      <vt:lpstr>Diagnostic TESTS</vt:lpstr>
      <vt:lpstr>Management Strategies (1)</vt:lpstr>
      <vt:lpstr>Management Strategies (2)</vt:lpstr>
      <vt:lpstr>Management Strategies (3)</vt:lpstr>
      <vt:lpstr>Management Strategies (4)</vt:lpstr>
      <vt:lpstr>Pharmacological management</vt:lpstr>
      <vt:lpstr>Conclusion</vt:lpstr>
      <vt:lpstr>References:</vt:lpstr>
      <vt:lpstr>Slide 20</vt:lpstr>
      <vt:lpstr>     WE TRY TO ANSWER YOUR</vt:lpstr>
      <vt:lpstr>     Sleep right........    sleep tight......</vt:lpstr>
      <vt:lpstr>                     THANK YOU......</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Dick Smith</dc:creator>
  <cp:lastModifiedBy>Dick Smith</cp:lastModifiedBy>
  <cp:revision>81</cp:revision>
  <cp:lastPrinted>2010-12-14T22:54:11Z</cp:lastPrinted>
  <dcterms:created xsi:type="dcterms:W3CDTF">2010-08-03T14:33:32Z</dcterms:created>
  <dcterms:modified xsi:type="dcterms:W3CDTF">2010-12-16T07:18:29Z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TC102867179990</vt:lpwstr>
  </property>
</Properties>
</file>