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50"/>
  </p:notesMasterIdLst>
  <p:sldIdLst>
    <p:sldId id="256" r:id="rId2"/>
    <p:sldId id="261" r:id="rId3"/>
    <p:sldId id="257" r:id="rId4"/>
    <p:sldId id="294" r:id="rId5"/>
    <p:sldId id="258" r:id="rId6"/>
    <p:sldId id="260" r:id="rId7"/>
    <p:sldId id="268" r:id="rId8"/>
    <p:sldId id="303" r:id="rId9"/>
    <p:sldId id="304" r:id="rId10"/>
    <p:sldId id="305" r:id="rId11"/>
    <p:sldId id="306" r:id="rId12"/>
    <p:sldId id="307" r:id="rId13"/>
    <p:sldId id="295" r:id="rId14"/>
    <p:sldId id="296" r:id="rId15"/>
    <p:sldId id="263" r:id="rId16"/>
    <p:sldId id="264" r:id="rId17"/>
    <p:sldId id="265" r:id="rId18"/>
    <p:sldId id="266" r:id="rId19"/>
    <p:sldId id="273" r:id="rId20"/>
    <p:sldId id="267" r:id="rId21"/>
    <p:sldId id="270" r:id="rId22"/>
    <p:sldId id="300" r:id="rId23"/>
    <p:sldId id="298" r:id="rId24"/>
    <p:sldId id="272" r:id="rId25"/>
    <p:sldId id="271" r:id="rId26"/>
    <p:sldId id="275" r:id="rId27"/>
    <p:sldId id="276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308" r:id="rId44"/>
    <p:sldId id="309" r:id="rId45"/>
    <p:sldId id="277" r:id="rId46"/>
    <p:sldId id="278" r:id="rId47"/>
    <p:sldId id="297" r:id="rId48"/>
    <p:sldId id="299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A537E-2546-4A56-AB9C-BB66C9F46A00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7F491-8C6F-42A2-9E99-03438ECCECF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762FCB-96EF-4238-BAF2-92A9CCDF4507}" type="datetimeFigureOut">
              <a:rPr lang="en-US" smtClean="0"/>
              <a:pPr/>
              <a:t>1/10/2012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E78DAF-6F96-4107-9A97-91EF773DB602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GOUTY ARTHRITIS</a:t>
            </a:r>
            <a:r>
              <a:rPr lang="en-IN" dirty="0" smtClean="0">
                <a:latin typeface="Arial Black" pitchFamily="34" charset="0"/>
              </a:rPr>
              <a:t/>
            </a:r>
            <a:br>
              <a:rPr lang="en-IN" dirty="0" smtClean="0">
                <a:latin typeface="Arial Black" pitchFamily="34" charset="0"/>
              </a:rPr>
            </a:br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>
                <a:latin typeface="Arial Black" pitchFamily="34" charset="0"/>
              </a:rPr>
              <a:t>PRESENTED BY, </a:t>
            </a:r>
          </a:p>
          <a:p>
            <a:pPr>
              <a:buNone/>
            </a:pPr>
            <a:r>
              <a:rPr lang="en-US" sz="2200" dirty="0" smtClean="0">
                <a:latin typeface="Arial Black" pitchFamily="34" charset="0"/>
              </a:rPr>
              <a:t>                                  JISMI MATHEW</a:t>
            </a:r>
          </a:p>
          <a:p>
            <a:pPr>
              <a:buNone/>
            </a:pPr>
            <a:r>
              <a:rPr lang="en-US" sz="2200" dirty="0" smtClean="0">
                <a:latin typeface="Arial Black" pitchFamily="34" charset="0"/>
              </a:rPr>
              <a:t>                                  LINCY K OUSEPH</a:t>
            </a:r>
          </a:p>
          <a:p>
            <a:pPr>
              <a:buNone/>
            </a:pPr>
            <a:r>
              <a:rPr lang="en-US" sz="2200" dirty="0" smtClean="0">
                <a:latin typeface="Arial Black" pitchFamily="34" charset="0"/>
              </a:rPr>
              <a:t>                                  MEENUPRIYA OONNANAL</a:t>
            </a:r>
          </a:p>
          <a:p>
            <a:pPr>
              <a:buNone/>
            </a:pPr>
            <a:r>
              <a:rPr lang="en-US" sz="2200" dirty="0" smtClean="0">
                <a:latin typeface="Arial Black" pitchFamily="34" charset="0"/>
              </a:rPr>
              <a:t>                                  SMITHA V CHACKO</a:t>
            </a:r>
          </a:p>
          <a:p>
            <a:pPr>
              <a:buNone/>
            </a:pPr>
            <a:r>
              <a:rPr lang="en-US" sz="2200" dirty="0" smtClean="0">
                <a:latin typeface="Arial Black" pitchFamily="34" charset="0"/>
              </a:rPr>
              <a:t>                                  VINEETHA MARY MATHEW</a:t>
            </a:r>
          </a:p>
          <a:p>
            <a:endParaRPr lang="en-IN" sz="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TOPHACEOUS GOUT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38487" y="3158331"/>
            <a:ext cx="28670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TOPHACEOUS GOUT - HANDS</a:t>
            </a:r>
            <a:endParaRPr lang="en-IN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95662" y="3158331"/>
            <a:ext cx="23526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TOPHACEOUS GOUT – GREAT TOE</a:t>
            </a:r>
            <a:endParaRPr lang="en-IN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38487" y="3410744"/>
            <a:ext cx="28670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SERUM ACID LEVELS</a:t>
            </a:r>
          </a:p>
          <a:p>
            <a:r>
              <a:rPr lang="en-US" dirty="0" smtClean="0"/>
              <a:t>24 HOUR URINE SPECIMEN</a:t>
            </a:r>
          </a:p>
          <a:p>
            <a:r>
              <a:rPr lang="en-US" dirty="0" smtClean="0"/>
              <a:t>SYNOVIAL FLUID ASPIRATION</a:t>
            </a:r>
          </a:p>
          <a:p>
            <a:r>
              <a:rPr lang="en-US" dirty="0" smtClean="0"/>
              <a:t>JOINT ASPIRATION</a:t>
            </a:r>
          </a:p>
          <a:p>
            <a:r>
              <a:rPr lang="en-US" dirty="0" smtClean="0"/>
              <a:t>X - RAY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7686700" cy="13470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       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</a:t>
            </a:r>
            <a:br>
              <a:rPr lang="en-US" dirty="0" smtClean="0"/>
            </a:br>
            <a:r>
              <a:rPr lang="en-US" dirty="0" smtClean="0"/>
              <a:t>        </a:t>
            </a:r>
            <a:br>
              <a:rPr lang="en-US" dirty="0" smtClean="0"/>
            </a:br>
            <a:r>
              <a:rPr lang="en-US" dirty="0" smtClean="0"/>
              <a:t>                COMPLICATIONS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URIC ACID KIDNEY STONES</a:t>
            </a:r>
          </a:p>
          <a:p>
            <a:r>
              <a:rPr lang="en-US" dirty="0" smtClean="0"/>
              <a:t>HYPERTRIGLYCERIDAEMIA</a:t>
            </a:r>
          </a:p>
          <a:p>
            <a:r>
              <a:rPr lang="en-US" dirty="0" smtClean="0"/>
              <a:t>HYPERTENSION</a:t>
            </a:r>
          </a:p>
          <a:p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158" y="2428868"/>
            <a:ext cx="8162924" cy="1143000"/>
          </a:xfrm>
        </p:spPr>
        <p:txBody>
          <a:bodyPr/>
          <a:lstStyle/>
          <a:p>
            <a:r>
              <a:rPr lang="en-US" dirty="0" smtClean="0"/>
              <a:t>                  CASE STUDY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DETAILS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57 YEAR OLD MAN</a:t>
            </a:r>
          </a:p>
          <a:p>
            <a:endParaRPr lang="en-US" dirty="0" smtClean="0"/>
          </a:p>
          <a:p>
            <a:r>
              <a:rPr lang="en-US" dirty="0" smtClean="0"/>
              <a:t>RECENT IMMIGRANT FROM A FOREIGN COUNTRY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401080" cy="1143000"/>
          </a:xfrm>
        </p:spPr>
        <p:txBody>
          <a:bodyPr/>
          <a:lstStyle/>
          <a:p>
            <a:r>
              <a:rPr lang="en-US" dirty="0" smtClean="0"/>
              <a:t>          PAST HISTORY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REPEATED ATTACKS OF JOINT PAIN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04088"/>
            <a:ext cx="8258204" cy="1143000"/>
          </a:xfrm>
        </p:spPr>
        <p:txBody>
          <a:bodyPr/>
          <a:lstStyle/>
          <a:p>
            <a:r>
              <a:rPr lang="en-US" dirty="0" smtClean="0"/>
              <a:t>        PRESENT HISTORY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643182"/>
            <a:ext cx="8229600" cy="4389120"/>
          </a:xfrm>
        </p:spPr>
        <p:txBody>
          <a:bodyPr/>
          <a:lstStyle/>
          <a:p>
            <a:r>
              <a:rPr lang="en-US" dirty="0" smtClean="0"/>
              <a:t>INCREASE IN SIZE OF A NODULE ON HIS ELBOW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GOUT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JOINT PAIN</a:t>
            </a:r>
          </a:p>
          <a:p>
            <a:r>
              <a:rPr lang="en-US" dirty="0" smtClean="0"/>
              <a:t>AFFECTED JOINTS; CLUSKY , CYANOTIC AND TENDER</a:t>
            </a:r>
          </a:p>
          <a:p>
            <a:r>
              <a:rPr lang="en-US" dirty="0" smtClean="0"/>
              <a:t>INFLAMMATION OF THE GREAT TOE</a:t>
            </a:r>
          </a:p>
          <a:p>
            <a:r>
              <a:rPr lang="en-US" dirty="0" smtClean="0"/>
              <a:t>DEPOSITS OF SODIUM URATE CRYSTALS CALLED TOPHI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PRESENT</a:t>
            </a:r>
          </a:p>
          <a:p>
            <a:r>
              <a:rPr lang="en-US" dirty="0" smtClean="0"/>
              <a:t>ABSENT</a:t>
            </a:r>
          </a:p>
          <a:p>
            <a:endParaRPr lang="en-US" dirty="0" smtClean="0"/>
          </a:p>
          <a:p>
            <a:r>
              <a:rPr lang="en-US" dirty="0" smtClean="0"/>
              <a:t>ABSENT</a:t>
            </a:r>
          </a:p>
          <a:p>
            <a:endParaRPr lang="en-US" dirty="0" smtClean="0"/>
          </a:p>
          <a:p>
            <a:r>
              <a:rPr lang="en-US" dirty="0" smtClean="0"/>
              <a:t>PRESENT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158" y="928670"/>
            <a:ext cx="8120090" cy="2714620"/>
          </a:xfrm>
        </p:spPr>
        <p:txBody>
          <a:bodyPr/>
          <a:lstStyle/>
          <a:p>
            <a:r>
              <a:rPr lang="en-US" dirty="0" smtClean="0"/>
              <a:t>             INTRODUCTION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ARTHRITIS ON BOTH HANDS.</a:t>
            </a:r>
          </a:p>
          <a:p>
            <a:r>
              <a:rPr lang="en-US" dirty="0" smtClean="0"/>
              <a:t>TENDER AND RUBBERY SUBCUTANEOUS NODULE OVER THE ELBOW.</a:t>
            </a:r>
          </a:p>
          <a:p>
            <a:r>
              <a:rPr lang="en-US" dirty="0" smtClean="0"/>
              <a:t>SUBCUTANEOUS NODULE AT THE LEFT METATARSAL – PHALENGEAL JOINT AND LEFT METACARPAL – PHALENGEAL JOINT.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 – RAY FINDINGS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CLASSIC ‘ PUNCHED OUT ‘ LYTIC LESION AT DISTAL RIGHT FIRST METATARSAL.</a:t>
            </a:r>
          </a:p>
          <a:p>
            <a:r>
              <a:rPr lang="en-US" dirty="0" smtClean="0"/>
              <a:t>MARGINAL EROSIONS AND DECREASED JOINT SPACE AT META – CARPAL AND PHALENGEAL JOINTS.</a:t>
            </a:r>
          </a:p>
          <a:p>
            <a:r>
              <a:rPr lang="en-US" dirty="0" smtClean="0"/>
              <a:t>SUBCUTANEOUS NODULE (GOUTY TOPHUS ) AT FIRST METACARPAL – PHALENGEAL AND LEFT FIRST METATARSAL – PHALENGEAL JOINTS.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CHRONIC GOUTY ARTHRITIS</a:t>
            </a:r>
            <a:endParaRPr lang="en-IN" sz="4400" dirty="0"/>
          </a:p>
        </p:txBody>
      </p:sp>
    </p:spTree>
  </p:cSld>
  <p:clrMapOvr>
    <a:masterClrMapping/>
  </p:clrMapOvr>
  <p:transition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RENAL NEUROPATHY</a:t>
            </a:r>
            <a:endParaRPr lang="en-IN" dirty="0"/>
          </a:p>
        </p:txBody>
      </p:sp>
    </p:spTree>
  </p:cSld>
  <p:clrMapOvr>
    <a:masterClrMapping/>
  </p:clrMapOvr>
  <p:transition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</a:p>
          <a:p>
            <a:r>
              <a:rPr lang="en-US" dirty="0" smtClean="0"/>
              <a:t>DRUG THERAPY</a:t>
            </a:r>
          </a:p>
          <a:p>
            <a:r>
              <a:rPr lang="en-US" dirty="0" smtClean="0"/>
              <a:t>NUTRITIONAL THERAPY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</a:p>
          <a:p>
            <a:r>
              <a:rPr lang="en-US" dirty="0" smtClean="0"/>
              <a:t> TERMINATION OF AN ACUTE ATTACK BY ANTI-INFLAMMATORY AGENTS</a:t>
            </a:r>
          </a:p>
          <a:p>
            <a:r>
              <a:rPr lang="en-US" dirty="0" smtClean="0"/>
              <a:t>  PREVENTION OF FUTURE ATTACKS – USE OF ALLOPURINOL</a:t>
            </a:r>
          </a:p>
          <a:p>
            <a:r>
              <a:rPr lang="en-US" dirty="0" smtClean="0"/>
              <a:t>AVOIDANCE OF ALCOHOL AND FOOD HIGH IN PURINE</a:t>
            </a:r>
          </a:p>
          <a:p>
            <a:r>
              <a:rPr lang="en-US" dirty="0" smtClean="0"/>
              <a:t>PREVENTION OF COMPLICATIONS  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THERAPY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JOINT IMMOBILISATION</a:t>
            </a:r>
          </a:p>
          <a:p>
            <a:r>
              <a:rPr lang="en-US" dirty="0" smtClean="0"/>
              <a:t>LOCAL APPLICATION OF HEAT OR COLD</a:t>
            </a:r>
          </a:p>
          <a:p>
            <a:r>
              <a:rPr lang="en-US" dirty="0" smtClean="0"/>
              <a:t>JOINT ASPIRATION</a:t>
            </a:r>
          </a:p>
          <a:p>
            <a:r>
              <a:rPr lang="en-US" dirty="0" smtClean="0"/>
              <a:t>INTRA – ARTICULAR CORTICOSTEROIDS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THERAPY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 – STEROIDAL AND ANTI – INFLAMMATORY DRUGS</a:t>
            </a:r>
          </a:p>
          <a:p>
            <a:r>
              <a:rPr lang="en-US" dirty="0" smtClean="0"/>
              <a:t>COLCHINE</a:t>
            </a:r>
          </a:p>
          <a:p>
            <a:r>
              <a:rPr lang="en-US" dirty="0" smtClean="0"/>
              <a:t>PROBENECID</a:t>
            </a:r>
          </a:p>
          <a:p>
            <a:r>
              <a:rPr lang="en-US" dirty="0" smtClean="0"/>
              <a:t>ALLOPURINOL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2500306"/>
            <a:ext cx="8305800" cy="1143000"/>
          </a:xfrm>
        </p:spPr>
        <p:txBody>
          <a:bodyPr/>
          <a:lstStyle/>
          <a:p>
            <a:r>
              <a:rPr lang="en-US" dirty="0" smtClean="0"/>
              <a:t>COLCHICINE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468880"/>
            <a:ext cx="8229600" cy="4389120"/>
          </a:xfrm>
        </p:spPr>
        <p:txBody>
          <a:bodyPr/>
          <a:lstStyle/>
          <a:p>
            <a:r>
              <a:rPr lang="en-US" dirty="0" smtClean="0"/>
              <a:t>ANTI – INFLAMMATORY AGENT</a:t>
            </a:r>
          </a:p>
          <a:p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SYNDROME OF ACUTE ATTACKS OF ARTHRITIS      </a:t>
            </a:r>
          </a:p>
          <a:p>
            <a:r>
              <a:rPr lang="en-US" smtClean="0"/>
              <a:t>             CAUSED BY HYPERURICAEMIA.</a:t>
            </a:r>
          </a:p>
          <a:p>
            <a:r>
              <a:rPr lang="en-US" smtClean="0"/>
              <a:t>                   (Brown &amp; Edwards, 2009)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SIDE EFFECTS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NAUSEA</a:t>
            </a:r>
          </a:p>
          <a:p>
            <a:r>
              <a:rPr lang="en-US" dirty="0" smtClean="0"/>
              <a:t>ABDOMINAL PAIN</a:t>
            </a:r>
          </a:p>
          <a:p>
            <a:r>
              <a:rPr lang="en-US" dirty="0" smtClean="0"/>
              <a:t>VOMITING</a:t>
            </a:r>
          </a:p>
          <a:p>
            <a:r>
              <a:rPr lang="en-US" dirty="0" smtClean="0"/>
              <a:t>GI TOXICITY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 - INDICATIONS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PREGNANCY</a:t>
            </a:r>
          </a:p>
          <a:p>
            <a:r>
              <a:rPr lang="en-US" dirty="0" smtClean="0"/>
              <a:t>CARDIAC, RENAL AND GI DISEASES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RESPONSIBILITIES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FOR COMPLICATIONS; SEIZURES, BONE MARROW SUPPRESSION</a:t>
            </a:r>
          </a:p>
          <a:p>
            <a:r>
              <a:rPr lang="en-US" dirty="0" smtClean="0"/>
              <a:t>WATCH FOR GI TOXICITY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ALLOPURINOL</a:t>
            </a:r>
            <a:endParaRPr lang="en-IN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 CHRONIC TOPHACEOUS GOUT</a:t>
            </a:r>
          </a:p>
          <a:p>
            <a:r>
              <a:rPr lang="en-US" dirty="0" smtClean="0"/>
              <a:t>PREVENT NEPHROPATHY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HYPERSENSTIVITY SYNDROME; RASH, FEVER, EOSINOPHILIA AND DYSFUNCTION OF THE LIVER AND KIDNEYS.</a:t>
            </a:r>
          </a:p>
          <a:p>
            <a:endParaRPr lang="en-US" dirty="0" smtClean="0"/>
          </a:p>
          <a:p>
            <a:r>
              <a:rPr lang="en-US" dirty="0" smtClean="0"/>
              <a:t>GI REACTIONS</a:t>
            </a:r>
          </a:p>
          <a:p>
            <a:endParaRPr lang="en-US" dirty="0" smtClean="0"/>
          </a:p>
          <a:p>
            <a:r>
              <a:rPr lang="en-US" dirty="0" smtClean="0"/>
              <a:t>NEUROLOGIC EFFECTS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 - INDICATION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PREGENANCY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NURSING RESPONSIBILITY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FOR ANY SIDE EFFECTS</a:t>
            </a:r>
          </a:p>
          <a:p>
            <a:r>
              <a:rPr lang="en-US" dirty="0" smtClean="0"/>
              <a:t>MONITOR SERUM URIC ACID LEVELS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334404" cy="1143000"/>
          </a:xfrm>
        </p:spPr>
        <p:txBody>
          <a:bodyPr/>
          <a:lstStyle/>
          <a:p>
            <a:r>
              <a:rPr lang="en-US" dirty="0" smtClean="0"/>
              <a:t>PROBENECID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INHIBIT REABSORPTION OF URIC ACID</a:t>
            </a:r>
          </a:p>
          <a:p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            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                TYPES OF GOUT</a:t>
            </a:r>
            <a:br>
              <a:rPr lang="en-US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PRIMARY GOUT</a:t>
            </a:r>
          </a:p>
          <a:p>
            <a:endParaRPr lang="en-US" smtClean="0"/>
          </a:p>
          <a:p>
            <a:r>
              <a:rPr lang="en-US" smtClean="0"/>
              <a:t>SECONDARY GOUT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 EFFECTS</a:t>
            </a:r>
          </a:p>
          <a:p>
            <a:r>
              <a:rPr lang="en-US" dirty="0" smtClean="0"/>
              <a:t>HYPERSENSTIVITY RECTIONS</a:t>
            </a:r>
          </a:p>
          <a:p>
            <a:r>
              <a:rPr lang="en-US" dirty="0" smtClean="0"/>
              <a:t>RENAL INJURY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 - INDICATIONS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RENAL DISEASE</a:t>
            </a:r>
          </a:p>
          <a:p>
            <a:r>
              <a:rPr lang="en-US" dirty="0" smtClean="0"/>
              <a:t>PREGNANCY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FOR COMPLICATIONS AND SIDE EFFECTS.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ADVANCES IN TECHNOLOGY</a:t>
            </a:r>
            <a:endParaRPr lang="en-IN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sz="3200" dirty="0" smtClean="0">
              <a:latin typeface="Aharoni" pitchFamily="2" charset="-79"/>
              <a:cs typeface="Aharoni" pitchFamily="2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   ALSO KNOWN        AS ‘ ULORIC ‘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APPROVED IN  2009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ACTION SAME AS ALLOPURINOL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FEBUXOSTAT</a:t>
            </a:r>
            <a:endParaRPr lang="en-IN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wedg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LIVER ABNOMALITIES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ARTHRALGIA</a:t>
            </a:r>
          </a:p>
          <a:p>
            <a:r>
              <a:rPr lang="en-US" dirty="0" smtClean="0"/>
              <a:t>RASH</a:t>
            </a:r>
            <a:endParaRPr lang="en-IN" dirty="0"/>
          </a:p>
        </p:txBody>
      </p:sp>
    </p:spTree>
  </p:cSld>
  <p:clrMapOvr>
    <a:masterClrMapping/>
  </p:clrMapOvr>
  <p:transition>
    <p:wedg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NUTRITIONAL THERAPY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WEIGHT REDUCTION PROGRAM</a:t>
            </a:r>
          </a:p>
          <a:p>
            <a:r>
              <a:rPr lang="en-US" dirty="0" smtClean="0"/>
              <a:t>DIETARY AVOIDANCE OF FOOD / FLUIDS WITH HIGH PURINE CONTENT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eg</a:t>
            </a:r>
            <a:r>
              <a:rPr lang="en-US" dirty="0" smtClean="0"/>
              <a:t>; ANCHOVIES, LIVER, WINE, BEER ETC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MANAGEMENT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NURSING INTERVENTION</a:t>
            </a:r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SUPPORTIVE CARE OF THE INFLAMED JOINTS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AVOID CAUSING PAIN TO THE INFLAMMED JOINT</a:t>
            </a:r>
          </a:p>
          <a:p>
            <a:endParaRPr lang="en-US" dirty="0" smtClean="0"/>
          </a:p>
          <a:p>
            <a:r>
              <a:rPr lang="en-US" dirty="0" smtClean="0"/>
              <a:t>HEALTH EDUCATION</a:t>
            </a:r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BED REST</a:t>
            </a:r>
          </a:p>
          <a:p>
            <a:r>
              <a:rPr lang="en-US" dirty="0" smtClean="0"/>
              <a:t>JOINT IMMOBILISATION</a:t>
            </a:r>
          </a:p>
          <a:p>
            <a:endParaRPr lang="en-US" dirty="0" smtClean="0"/>
          </a:p>
          <a:p>
            <a:r>
              <a:rPr lang="en-US" dirty="0" smtClean="0"/>
              <a:t>USE OF BED CRADLES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IMPORTANCE OF DRUG THERAPY</a:t>
            </a:r>
          </a:p>
          <a:p>
            <a:r>
              <a:rPr lang="en-US" smtClean="0"/>
              <a:t>AVOIDANCE OF PERCIPITATING FACTORS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EDUCATION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EDUCATE THE CLIENT AND FAMILY MEMBERS ABOUT DRUGS AND ITS SIDE EFFECTS.</a:t>
            </a:r>
          </a:p>
          <a:p>
            <a:endParaRPr lang="en-US" dirty="0" smtClean="0"/>
          </a:p>
          <a:p>
            <a:r>
              <a:rPr lang="en-US" dirty="0" smtClean="0"/>
              <a:t>EDUCATE THE CLIENT TO AVOID ALCOHOL.</a:t>
            </a:r>
          </a:p>
          <a:p>
            <a:endParaRPr lang="en-US" dirty="0" smtClean="0"/>
          </a:p>
          <a:p>
            <a:r>
              <a:rPr lang="en-US" dirty="0" smtClean="0"/>
              <a:t>EDUCATE THE CLIENT TO AVOID PURINE RICH DIET.</a:t>
            </a:r>
          </a:p>
          <a:p>
            <a:endParaRPr lang="en-US" dirty="0" smtClean="0"/>
          </a:p>
          <a:p>
            <a:r>
              <a:rPr lang="en-US" dirty="0" smtClean="0"/>
              <a:t>EDUCATE THE CLIENT ABOUT THE IMPORTANCE OF MONITORING URIC ACID LEVELS.</a:t>
            </a:r>
            <a:endParaRPr lang="en-IN" dirty="0"/>
          </a:p>
        </p:txBody>
      </p:sp>
    </p:spTree>
  </p:cSld>
  <p:clrMapOvr>
    <a:masterClrMapping/>
  </p:clrMapOvr>
  <p:transition>
    <p:wedg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Brown, D &amp; Edwards, H. (2009). </a:t>
            </a:r>
            <a:r>
              <a:rPr lang="en-US" i="1" dirty="0" smtClean="0"/>
              <a:t>Medical – Surgical nursing: Assessment and management of clinical problems</a:t>
            </a:r>
            <a:r>
              <a:rPr lang="en-US" dirty="0" smtClean="0"/>
              <a:t>. Sydney: Elsevier.</a:t>
            </a:r>
          </a:p>
          <a:p>
            <a:endParaRPr lang="en-US" dirty="0" smtClean="0"/>
          </a:p>
          <a:p>
            <a:r>
              <a:rPr lang="en-US" dirty="0" err="1" smtClean="0"/>
              <a:t>Lehne</a:t>
            </a:r>
            <a:r>
              <a:rPr lang="en-US" dirty="0" smtClean="0"/>
              <a:t>, R. (2009). </a:t>
            </a:r>
            <a:r>
              <a:rPr lang="en-US" i="1" dirty="0" smtClean="0"/>
              <a:t>Pharmacology for nursing care</a:t>
            </a:r>
            <a:r>
              <a:rPr lang="en-US" dirty="0" smtClean="0"/>
              <a:t>. Sydney: Elsevier.</a:t>
            </a:r>
            <a:endParaRPr lang="en-IN" dirty="0"/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INCREASE  URIC ACID PRODUCTION</a:t>
            </a:r>
          </a:p>
          <a:p>
            <a:endParaRPr lang="en-US" dirty="0" smtClean="0"/>
          </a:p>
          <a:p>
            <a:r>
              <a:rPr lang="en-US" dirty="0" smtClean="0"/>
              <a:t>UNDER- EXCRETION OF URIC ACID BY  THE KIDNEYS</a:t>
            </a:r>
          </a:p>
          <a:p>
            <a:endParaRPr lang="en-US" dirty="0" smtClean="0"/>
          </a:p>
          <a:p>
            <a:r>
              <a:rPr lang="en-US" dirty="0" smtClean="0"/>
              <a:t>INCREASED INTAKE OF FOODS CONTAINING PURINES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AETIOLOGY                                   (</a:t>
            </a:r>
            <a:r>
              <a:rPr lang="en-US" dirty="0" smtClean="0"/>
              <a:t>Brown </a:t>
            </a:r>
            <a:r>
              <a:rPr lang="en-US" smtClean="0"/>
              <a:t>&amp; Edwards, 2009)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ACIDOSIS OR KETOSIS</a:t>
            </a:r>
          </a:p>
          <a:p>
            <a:r>
              <a:rPr lang="en-US" dirty="0" smtClean="0"/>
              <a:t>ALCOHOLISM</a:t>
            </a:r>
          </a:p>
          <a:p>
            <a:r>
              <a:rPr lang="en-US" dirty="0" smtClean="0"/>
              <a:t>DIABETES MELLITUS</a:t>
            </a:r>
          </a:p>
          <a:p>
            <a:r>
              <a:rPr lang="en-US" dirty="0" smtClean="0"/>
              <a:t>HYPERTENSION</a:t>
            </a:r>
          </a:p>
          <a:p>
            <a:r>
              <a:rPr lang="en-US" dirty="0" smtClean="0"/>
              <a:t>OBESITY OR STARVATION</a:t>
            </a:r>
          </a:p>
          <a:p>
            <a:r>
              <a:rPr lang="en-US" dirty="0" smtClean="0"/>
              <a:t>RENAL DISEASE</a:t>
            </a:r>
          </a:p>
          <a:p>
            <a:r>
              <a:rPr lang="en-US" dirty="0" smtClean="0"/>
              <a:t>SICKLE CELL ANAEMIA</a:t>
            </a:r>
          </a:p>
          <a:p>
            <a:r>
              <a:rPr lang="en-US" dirty="0" smtClean="0"/>
              <a:t>USE OF CERTAIN COMMON DRUGS</a:t>
            </a:r>
          </a:p>
          <a:p>
            <a:r>
              <a:rPr lang="en-US" dirty="0" smtClean="0"/>
              <a:t>MALIGNANT DISEASE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PATHOPHYSIOLOGY(</a:t>
            </a:r>
            <a:r>
              <a:rPr lang="en-US" dirty="0" err="1" smtClean="0"/>
              <a:t>Lehne</a:t>
            </a:r>
            <a:r>
              <a:rPr lang="en-US" dirty="0" smtClean="0"/>
              <a:t>, 2009)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INCREASED PURINE SYNTHESIS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DECREASED RENAL EXCRETION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HYPERURICAEMIA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CRYSTALLIZATION OF SODIUM URATE IN THE          SYNOVIAL SPACE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      INFLAMMATION</a:t>
            </a:r>
            <a:endParaRPr lang="en-IN" dirty="0"/>
          </a:p>
        </p:txBody>
      </p:sp>
      <p:sp>
        <p:nvSpPr>
          <p:cNvPr id="11" name="Right Arrow 10"/>
          <p:cNvSpPr/>
          <p:nvPr/>
        </p:nvSpPr>
        <p:spPr>
          <a:xfrm>
            <a:off x="6143636" y="21431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ight Arrow 11"/>
          <p:cNvSpPr/>
          <p:nvPr/>
        </p:nvSpPr>
        <p:spPr>
          <a:xfrm>
            <a:off x="5715008" y="3429000"/>
            <a:ext cx="85725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ight Arrow 12"/>
          <p:cNvSpPr/>
          <p:nvPr/>
        </p:nvSpPr>
        <p:spPr>
          <a:xfrm>
            <a:off x="5143504" y="4071942"/>
            <a:ext cx="785818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own Arrow 13"/>
          <p:cNvSpPr/>
          <p:nvPr/>
        </p:nvSpPr>
        <p:spPr>
          <a:xfrm>
            <a:off x="4214810" y="521495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500187" y="2429669"/>
            <a:ext cx="614362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GOUT AND GOUTY ARTHRITIS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85862" y="2829719"/>
            <a:ext cx="677227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</TotalTime>
  <Words>677</Words>
  <Application>Microsoft Office PowerPoint</Application>
  <PresentationFormat>On-screen Show (4:3)</PresentationFormat>
  <Paragraphs>203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Flow</vt:lpstr>
      <vt:lpstr>GOUTY ARTHRITIS </vt:lpstr>
      <vt:lpstr>             INTRODUCTION</vt:lpstr>
      <vt:lpstr>DEFINITION</vt:lpstr>
      <vt:lpstr>                                       TYPES OF GOUT </vt:lpstr>
      <vt:lpstr>CAUSES</vt:lpstr>
      <vt:lpstr>AETIOLOGY                                   (Brown &amp; Edwards, 2009)</vt:lpstr>
      <vt:lpstr>PATHOPHYSIOLOGY(Lehne, 2009)</vt:lpstr>
      <vt:lpstr>PATHOPHYSIOLOGY</vt:lpstr>
      <vt:lpstr>GOUT AND GOUTY ARTHRITIS</vt:lpstr>
      <vt:lpstr>TOPHACEOUS GOUT</vt:lpstr>
      <vt:lpstr>TOPHACEOUS GOUT - HANDS</vt:lpstr>
      <vt:lpstr>TOPHACEOUS GOUT – GREAT TOE</vt:lpstr>
      <vt:lpstr>DIAGNOSTIC TESTS</vt:lpstr>
      <vt:lpstr>                                                                          COMPLICATIONS </vt:lpstr>
      <vt:lpstr>                  CASE STUDY</vt:lpstr>
      <vt:lpstr>PERSONAL DETAILS</vt:lpstr>
      <vt:lpstr>          PAST HISTORY</vt:lpstr>
      <vt:lpstr>        PRESENT HISTORY</vt:lpstr>
      <vt:lpstr>CLINICAL MANIFESTATIONS</vt:lpstr>
      <vt:lpstr>PHYSICAL EXAMINATION</vt:lpstr>
      <vt:lpstr>X – RAY FINDINGS</vt:lpstr>
      <vt:lpstr>DIAGNOSIS</vt:lpstr>
      <vt:lpstr>COMPICATIONS</vt:lpstr>
      <vt:lpstr>TREATMENT</vt:lpstr>
      <vt:lpstr>COLLABORATIVE CARE</vt:lpstr>
      <vt:lpstr>COLLABORATIVE THERAPY</vt:lpstr>
      <vt:lpstr>DRUG THERAPY</vt:lpstr>
      <vt:lpstr>COLCHICINE</vt:lpstr>
      <vt:lpstr>ACTION</vt:lpstr>
      <vt:lpstr>SIDE EFFECTS</vt:lpstr>
      <vt:lpstr>CONTRA - INDICATIONS</vt:lpstr>
      <vt:lpstr>NURSING RESPONSIBILITIES</vt:lpstr>
      <vt:lpstr>ALLOPURINOL</vt:lpstr>
      <vt:lpstr>ACTION</vt:lpstr>
      <vt:lpstr>SIDE EFFECTS</vt:lpstr>
      <vt:lpstr>CONTRA - INDICATION</vt:lpstr>
      <vt:lpstr>NURSING RESPONSIBILITY</vt:lpstr>
      <vt:lpstr>PROBENECID</vt:lpstr>
      <vt:lpstr>ACTION</vt:lpstr>
      <vt:lpstr>SIDE EFFECTS</vt:lpstr>
      <vt:lpstr>CONTRA - INDICATIONS</vt:lpstr>
      <vt:lpstr>NURSING MANAGEMENT</vt:lpstr>
      <vt:lpstr>ADVANCES IN TECHNOLOGY</vt:lpstr>
      <vt:lpstr>SIDE EFFECTS</vt:lpstr>
      <vt:lpstr>NUTRITIONAL THERAPY</vt:lpstr>
      <vt:lpstr>NURSING MANAGEMENT</vt:lpstr>
      <vt:lpstr>HEALTH EDUCATION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GOUTY ARTHRITIS </dc:title>
  <dc:creator>vinu</dc:creator>
  <cp:lastModifiedBy>vinu</cp:lastModifiedBy>
  <cp:revision>59</cp:revision>
  <dcterms:created xsi:type="dcterms:W3CDTF">2012-01-05T11:02:17Z</dcterms:created>
  <dcterms:modified xsi:type="dcterms:W3CDTF">2012-01-10T13:04:53Z</dcterms:modified>
</cp:coreProperties>
</file>