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59" r:id="rId5"/>
    <p:sldId id="272" r:id="rId6"/>
    <p:sldId id="274" r:id="rId7"/>
    <p:sldId id="261" r:id="rId8"/>
    <p:sldId id="264" r:id="rId9"/>
    <p:sldId id="265" r:id="rId10"/>
    <p:sldId id="267" r:id="rId11"/>
    <p:sldId id="269" r:id="rId12"/>
    <p:sldId id="275"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588" autoAdjust="0"/>
    <p:restoredTop sz="90748" autoAdjust="0"/>
  </p:normalViewPr>
  <p:slideViewPr>
    <p:cSldViewPr>
      <p:cViewPr>
        <p:scale>
          <a:sx n="75" d="100"/>
          <a:sy n="75" d="100"/>
        </p:scale>
        <p:origin x="-708"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0EE309-8FD0-4D16-92F7-2BF234D86157}" type="datetimeFigureOut">
              <a:rPr lang="en-US" smtClean="0"/>
              <a:pPr/>
              <a:t>9/15/2011</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8A41A1F-26D1-4B6C-874F-94D5E8C36D0E}" type="slidenum">
              <a:rPr lang="en-AU" smtClean="0"/>
              <a:pPr/>
              <a:t>‹#›</a:t>
            </a:fld>
            <a:endParaRPr lang="en-AU"/>
          </a:p>
        </p:txBody>
      </p:sp>
    </p:spTree>
    <p:extLst>
      <p:ext uri="{BB962C8B-B14F-4D97-AF65-F5344CB8AC3E}">
        <p14:creationId xmlns:p14="http://schemas.microsoft.com/office/powerpoint/2010/main" val="1555428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AU" dirty="0"/>
          </a:p>
        </p:txBody>
      </p:sp>
      <p:sp>
        <p:nvSpPr>
          <p:cNvPr id="4" name="Slide Number Placeholder 3"/>
          <p:cNvSpPr>
            <a:spLocks noGrp="1"/>
          </p:cNvSpPr>
          <p:nvPr>
            <p:ph type="sldNum" sz="quarter" idx="10"/>
          </p:nvPr>
        </p:nvSpPr>
        <p:spPr/>
        <p:txBody>
          <a:bodyPr/>
          <a:lstStyle/>
          <a:p>
            <a:fld id="{28A41A1F-26D1-4B6C-874F-94D5E8C36D0E}" type="slidenum">
              <a:rPr lang="en-AU" smtClean="0"/>
              <a:pPr/>
              <a:t>1</a:t>
            </a:fld>
            <a:endParaRPr lang="en-A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dirty="0"/>
          </a:p>
        </p:txBody>
      </p:sp>
      <p:sp>
        <p:nvSpPr>
          <p:cNvPr id="4" name="Slide Number Placeholder 3"/>
          <p:cNvSpPr>
            <a:spLocks noGrp="1"/>
          </p:cNvSpPr>
          <p:nvPr>
            <p:ph type="sldNum" sz="quarter" idx="10"/>
          </p:nvPr>
        </p:nvSpPr>
        <p:spPr/>
        <p:txBody>
          <a:bodyPr/>
          <a:lstStyle/>
          <a:p>
            <a:fld id="{28A41A1F-26D1-4B6C-874F-94D5E8C36D0E}" type="slidenum">
              <a:rPr lang="en-AU" smtClean="0"/>
              <a:pPr/>
              <a:t>6</a:t>
            </a:fld>
            <a:endParaRPr lang="en-A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4718A5D4-A656-4CDE-AC08-02A693D4F4D9}" type="datetimeFigureOut">
              <a:rPr lang="en-US" smtClean="0"/>
              <a:pPr/>
              <a:t>9/15/2011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AACD287-EEF3-432E-93F6-9FC88483DF8B}" type="slidenum">
              <a:rPr lang="en-AU" smtClean="0"/>
              <a:pPr/>
              <a:t>‹#›</a:t>
            </a:fld>
            <a:endParaRPr lang="en-A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4718A5D4-A656-4CDE-AC08-02A693D4F4D9}" type="datetimeFigureOut">
              <a:rPr lang="en-US" smtClean="0"/>
              <a:pPr/>
              <a:t>9/15/2011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AACD287-EEF3-432E-93F6-9FC88483DF8B}" type="slidenum">
              <a:rPr lang="en-AU" smtClean="0"/>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4718A5D4-A656-4CDE-AC08-02A693D4F4D9}" type="datetimeFigureOut">
              <a:rPr lang="en-US" smtClean="0"/>
              <a:pPr/>
              <a:t>9/15/2011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AACD287-EEF3-432E-93F6-9FC88483DF8B}" type="slidenum">
              <a:rPr lang="en-AU" smtClean="0"/>
              <a:pPr/>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4718A5D4-A656-4CDE-AC08-02A693D4F4D9}" type="datetimeFigureOut">
              <a:rPr lang="en-US" smtClean="0"/>
              <a:pPr/>
              <a:t>9/15/2011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AACD287-EEF3-432E-93F6-9FC88483DF8B}" type="slidenum">
              <a:rPr lang="en-AU" smtClean="0"/>
              <a:pPr/>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718A5D4-A656-4CDE-AC08-02A693D4F4D9}" type="datetimeFigureOut">
              <a:rPr lang="en-US" smtClean="0"/>
              <a:pPr/>
              <a:t>9/15/2011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AACD287-EEF3-432E-93F6-9FC88483DF8B}" type="slidenum">
              <a:rPr lang="en-AU" smtClean="0"/>
              <a:pPr/>
              <a:t>‹#›</a:t>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4718A5D4-A656-4CDE-AC08-02A693D4F4D9}" type="datetimeFigureOut">
              <a:rPr lang="en-US" smtClean="0"/>
              <a:pPr/>
              <a:t>9/15/2011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AACD287-EEF3-432E-93F6-9FC88483DF8B}" type="slidenum">
              <a:rPr lang="en-AU" smtClean="0"/>
              <a:pPr/>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4718A5D4-A656-4CDE-AC08-02A693D4F4D9}" type="datetimeFigureOut">
              <a:rPr lang="en-US" smtClean="0"/>
              <a:pPr/>
              <a:t>9/15/2011</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6AACD287-EEF3-432E-93F6-9FC88483DF8B}" type="slidenum">
              <a:rPr lang="en-AU" smtClean="0"/>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4718A5D4-A656-4CDE-AC08-02A693D4F4D9}" type="datetimeFigureOut">
              <a:rPr lang="en-US" smtClean="0"/>
              <a:pPr/>
              <a:t>9/15/2011</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6AACD287-EEF3-432E-93F6-9FC88483DF8B}" type="slidenum">
              <a:rPr lang="en-AU" smtClean="0"/>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18A5D4-A656-4CDE-AC08-02A693D4F4D9}" type="datetimeFigureOut">
              <a:rPr lang="en-US" smtClean="0"/>
              <a:pPr/>
              <a:t>9/15/2011</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6AACD287-EEF3-432E-93F6-9FC88483DF8B}" type="slidenum">
              <a:rPr lang="en-AU" smtClean="0"/>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18A5D4-A656-4CDE-AC08-02A693D4F4D9}" type="datetimeFigureOut">
              <a:rPr lang="en-US" smtClean="0"/>
              <a:pPr/>
              <a:t>9/15/2011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AACD287-EEF3-432E-93F6-9FC88483DF8B}" type="slidenum">
              <a:rPr lang="en-AU" smtClean="0"/>
              <a:pPr/>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18A5D4-A656-4CDE-AC08-02A693D4F4D9}" type="datetimeFigureOut">
              <a:rPr lang="en-US" smtClean="0"/>
              <a:pPr/>
              <a:t>9/15/2011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AACD287-EEF3-432E-93F6-9FC88483DF8B}" type="slidenum">
              <a:rPr lang="en-AU" smtClean="0"/>
              <a:pPr/>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18A5D4-A656-4CDE-AC08-02A693D4F4D9}" type="datetimeFigureOut">
              <a:rPr lang="en-US" smtClean="0"/>
              <a:pPr/>
              <a:t>9/15/2011</a:t>
            </a:fld>
            <a:endParaRPr lang="en-AU"/>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ACD287-EEF3-432E-93F6-9FC88483DF8B}" type="slidenum">
              <a:rPr lang="en-AU" smtClean="0"/>
              <a:pPr/>
              <a:t>‹#›</a:t>
            </a:fld>
            <a:endParaRPr lang="en-A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file:///C:\Users\JIJUJUBY\Pictures\respiratorysystem3D_thumb.jpg" TargetMode="External"/><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9.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71612"/>
            <a:ext cx="7772400" cy="2028839"/>
          </a:xfrm>
          <a:solidFill>
            <a:srgbClr val="92D050"/>
          </a:solidFill>
          <a:ln>
            <a:solidFill>
              <a:schemeClr val="accent3"/>
            </a:solidFill>
          </a:ln>
        </p:spPr>
        <p:style>
          <a:lnRef idx="1">
            <a:schemeClr val="accent3"/>
          </a:lnRef>
          <a:fillRef idx="3">
            <a:schemeClr val="accent3"/>
          </a:fillRef>
          <a:effectRef idx="2">
            <a:schemeClr val="accent3"/>
          </a:effectRef>
          <a:fontRef idx="minor">
            <a:schemeClr val="lt1"/>
          </a:fontRef>
        </p:style>
        <p:txBody>
          <a:bodyPr>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AU" sz="6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CASE STUDY </a:t>
            </a:r>
            <a:br>
              <a:rPr lang="en-AU" sz="6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br>
            <a:r>
              <a:rPr lang="en-AU" sz="6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PULMONARY OEDEMA </a:t>
            </a:r>
            <a:endParaRPr lang="en-AU" sz="6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Subtitle 2"/>
          <p:cNvSpPr>
            <a:spLocks noGrp="1"/>
          </p:cNvSpPr>
          <p:nvPr>
            <p:ph type="subTitle" idx="1"/>
          </p:nvPr>
        </p:nvSpPr>
        <p:spPr/>
        <p:txBody>
          <a:bodyPr/>
          <a:lstStyle/>
          <a:p>
            <a:r>
              <a:rPr lang="en-AU" sz="4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WITH MULTIPLE TRUMA PATIENT</a:t>
            </a:r>
          </a:p>
          <a:p>
            <a:endParaRPr lang="en-AU"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97634"/>
          </a:xfrm>
        </p:spPr>
        <p:txBody>
          <a:bodyPr/>
          <a:lstStyle/>
          <a:p>
            <a:pPr algn="l"/>
            <a:r>
              <a:rPr lang="en-AU" dirty="0" smtClean="0"/>
              <a:t> </a:t>
            </a:r>
            <a:br>
              <a:rPr lang="en-AU" dirty="0" smtClean="0"/>
            </a:br>
            <a:endParaRPr lang="en-AU" dirty="0"/>
          </a:p>
        </p:txBody>
      </p:sp>
      <p:sp>
        <p:nvSpPr>
          <p:cNvPr id="3" name="Rectangle 2"/>
          <p:cNvSpPr/>
          <p:nvPr/>
        </p:nvSpPr>
        <p:spPr>
          <a:xfrm>
            <a:off x="842036" y="0"/>
            <a:ext cx="7459927" cy="923330"/>
          </a:xfrm>
          <a:prstGeom prst="rect">
            <a:avLst/>
          </a:prstGeom>
          <a:noFill/>
        </p:spPr>
        <p:txBody>
          <a:bodyPr wrap="square" lIns="91440" tIns="45720" rIns="91440" bIns="45720">
            <a:spAutoFit/>
          </a:bodyPr>
          <a:lstStyle/>
          <a:p>
            <a:pPr algn="ctr"/>
            <a:r>
              <a:rPr lang="en-AU"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NURSING MANAGEMENT</a:t>
            </a:r>
            <a:endParaRPr lang="en-AU"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4" name="Rectangle 3"/>
          <p:cNvSpPr/>
          <p:nvPr/>
        </p:nvSpPr>
        <p:spPr>
          <a:xfrm>
            <a:off x="0" y="4429133"/>
            <a:ext cx="9144000" cy="3354765"/>
          </a:xfrm>
          <a:prstGeom prst="rect">
            <a:avLst/>
          </a:prstGeom>
          <a:blipFill>
            <a:blip r:embed="rId2"/>
            <a:tile tx="0" ty="0" sx="100000" sy="100000" flip="none" algn="tl"/>
          </a:blipFill>
          <a:effectLst>
            <a:glow rad="139700">
              <a:schemeClr val="accent3">
                <a:satMod val="175000"/>
                <a:alpha val="40000"/>
              </a:schemeClr>
            </a:glow>
          </a:effectLst>
          <a:scene3d>
            <a:camera prst="perspectiveFront"/>
            <a:lightRig rig="threePt" dir="t"/>
          </a:scene3d>
        </p:spPr>
        <p:txBody>
          <a:bodyPr wrap="square" lIns="91440" tIns="45720" rIns="91440" bIns="45720">
            <a:spAutoFit/>
          </a:bodyPr>
          <a:lstStyle/>
          <a:p>
            <a:r>
              <a:rPr lang="en-AU" sz="36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   </a:t>
            </a:r>
            <a:r>
              <a:rPr lang="en-AU" sz="28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Improve arterial oxygenation</a:t>
            </a:r>
          </a:p>
          <a:p>
            <a:r>
              <a:rPr lang="en-AU" sz="28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    High Fowler’s position for lung expansion  </a:t>
            </a:r>
          </a:p>
          <a:p>
            <a:r>
              <a:rPr lang="en-AU" sz="28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    Reduction of extracellular fluid excess-use diuretics</a:t>
            </a:r>
          </a:p>
          <a:p>
            <a:r>
              <a:rPr lang="en-AU" sz="28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    Improve haemodynamic status</a:t>
            </a:r>
          </a:p>
          <a:p>
            <a:r>
              <a:rPr lang="en-AU" sz="28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 </a:t>
            </a:r>
            <a:r>
              <a:rPr lang="en-AU" sz="28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    Monitor  electrolyte imbalance</a:t>
            </a:r>
          </a:p>
          <a:p>
            <a:r>
              <a:rPr lang="en-AU" sz="28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     Symptom relief(Lippincott,2004)</a:t>
            </a:r>
          </a:p>
          <a:p>
            <a:endParaRPr lang="en-AU" sz="36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pic>
        <p:nvPicPr>
          <p:cNvPr id="1026" name="Picture 2" descr="C:\Users\JIJUJUBY\Pictures\79926-79929-304235-2015033[1].jpg"/>
          <p:cNvPicPr>
            <a:picLocks noChangeAspect="1" noChangeArrowheads="1"/>
          </p:cNvPicPr>
          <p:nvPr/>
        </p:nvPicPr>
        <p:blipFill>
          <a:blip r:embed="rId3"/>
          <a:srcRect/>
          <a:stretch>
            <a:fillRect/>
          </a:stretch>
        </p:blipFill>
        <p:spPr bwMode="auto">
          <a:xfrm>
            <a:off x="0" y="714356"/>
            <a:ext cx="9144000" cy="3643337"/>
          </a:xfrm>
          <a:prstGeom prst="rect">
            <a:avLst/>
          </a:prstGeom>
          <a:noFill/>
        </p:spPr>
      </p:pic>
    </p:spTree>
    <p:extLst>
      <p:ext uri="{BB962C8B-B14F-4D97-AF65-F5344CB8AC3E}">
        <p14:creationId xmlns:p14="http://schemas.microsoft.com/office/powerpoint/2010/main" val="16646398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a:blipFill>
            <a:blip r:embed="rId2"/>
            <a:tile tx="0" ty="0" sx="100000" sy="100000" flip="none" algn="tl"/>
          </a:blipFill>
        </p:spPr>
        <p:txBody>
          <a:bodyPr>
            <a:normAutofit/>
          </a:bodyPr>
          <a:lstStyle/>
          <a:p>
            <a:pPr lvl="0" algn="l"/>
            <a:r>
              <a:rPr lang="en-AU" sz="3200" dirty="0" smtClean="0"/>
              <a:t>    </a:t>
            </a:r>
            <a:br>
              <a:rPr lang="en-AU" sz="3200" dirty="0" smtClean="0"/>
            </a:br>
            <a:r>
              <a:rPr lang="en-AU" sz="3200" dirty="0" smtClean="0"/>
              <a:t>     -</a:t>
            </a:r>
            <a:r>
              <a:rPr lang="en-AU" sz="3600" dirty="0" smtClean="0"/>
              <a:t>Monitoring vital signs</a:t>
            </a:r>
            <a:br>
              <a:rPr lang="en-AU" sz="3600" dirty="0" smtClean="0"/>
            </a:br>
            <a:r>
              <a:rPr lang="en-AU" sz="3600" dirty="0" smtClean="0"/>
              <a:t>    -Provide breathing support</a:t>
            </a:r>
            <a:br>
              <a:rPr lang="en-AU" sz="3600" dirty="0" smtClean="0"/>
            </a:br>
            <a:r>
              <a:rPr lang="en-AU" sz="3600" dirty="0" smtClean="0"/>
              <a:t>    -Positioning the patient</a:t>
            </a:r>
            <a:br>
              <a:rPr lang="en-AU" sz="3600" dirty="0" smtClean="0"/>
            </a:br>
            <a:r>
              <a:rPr lang="en-AU" sz="3600" dirty="0" smtClean="0"/>
              <a:t>    -Fluid restriction</a:t>
            </a:r>
            <a:br>
              <a:rPr lang="en-AU" sz="3600" dirty="0" smtClean="0"/>
            </a:br>
            <a:r>
              <a:rPr lang="en-AU" sz="3600" dirty="0" smtClean="0"/>
              <a:t>    -Check weight regularly</a:t>
            </a:r>
            <a:br>
              <a:rPr lang="en-AU" sz="3600" dirty="0" smtClean="0"/>
            </a:br>
            <a:r>
              <a:rPr lang="en-AU" sz="3600" dirty="0" smtClean="0"/>
              <a:t>    -Check electrolytes </a:t>
            </a:r>
            <a:br>
              <a:rPr lang="en-AU" sz="3600" dirty="0" smtClean="0"/>
            </a:br>
            <a:r>
              <a:rPr lang="en-AU" sz="3600" dirty="0" smtClean="0"/>
              <a:t>    -Measure urine output daily</a:t>
            </a:r>
            <a:br>
              <a:rPr lang="en-AU" sz="3600" dirty="0" smtClean="0"/>
            </a:br>
            <a:r>
              <a:rPr lang="en-AU" sz="3600" dirty="0" smtClean="0"/>
              <a:t>    -Health Education</a:t>
            </a:r>
            <a:br>
              <a:rPr lang="en-AU" sz="3600" dirty="0" smtClean="0"/>
            </a:br>
            <a:r>
              <a:rPr lang="en-AU" sz="3600" dirty="0" smtClean="0"/>
              <a:t>    -</a:t>
            </a:r>
            <a:r>
              <a:rPr lang="en-US" sz="3600" dirty="0" smtClean="0"/>
              <a:t>Maintain the patient’s nutritional status</a:t>
            </a:r>
            <a:br>
              <a:rPr lang="en-US" sz="3600" dirty="0" smtClean="0"/>
            </a:br>
            <a:r>
              <a:rPr lang="en-US" sz="3600" dirty="0" smtClean="0"/>
              <a:t>      (Ezzon,2007)</a:t>
            </a:r>
            <a:endParaRPr lang="en-AU" sz="3600" dirty="0"/>
          </a:p>
        </p:txBody>
      </p:sp>
      <p:sp>
        <p:nvSpPr>
          <p:cNvPr id="3" name="Rectangle 2"/>
          <p:cNvSpPr/>
          <p:nvPr/>
        </p:nvSpPr>
        <p:spPr>
          <a:xfrm>
            <a:off x="928662" y="0"/>
            <a:ext cx="6251296" cy="830997"/>
          </a:xfrm>
          <a:prstGeom prst="rect">
            <a:avLst/>
          </a:prstGeom>
          <a:noFill/>
        </p:spPr>
        <p:txBody>
          <a:bodyPr wrap="square" lIns="91440" tIns="45720" rIns="91440" bIns="45720">
            <a:spAutoFit/>
          </a:bodyPr>
          <a:lstStyle/>
          <a:p>
            <a:pPr algn="ctr"/>
            <a:r>
              <a:rPr lang="en-AU" sz="4800" b="1" u="sng"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DISCHARGE PLAN</a:t>
            </a:r>
            <a:endParaRPr lang="en-AU" sz="4800" b="1" u="sng"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p:txBody>
      </p:sp>
      <p:pic>
        <p:nvPicPr>
          <p:cNvPr id="5" name="Picture 2" descr="C:\Users\JIJUJUBY\Pictures\k1090734[1].jpg"/>
          <p:cNvPicPr>
            <a:picLocks noChangeAspect="1" noChangeArrowheads="1"/>
          </p:cNvPicPr>
          <p:nvPr/>
        </p:nvPicPr>
        <p:blipFill>
          <a:blip r:embed="rId3"/>
          <a:srcRect/>
          <a:stretch>
            <a:fillRect/>
          </a:stretch>
        </p:blipFill>
        <p:spPr bwMode="auto">
          <a:xfrm>
            <a:off x="6143636" y="785794"/>
            <a:ext cx="3000364" cy="2643206"/>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2060848"/>
            <a:ext cx="7772400" cy="3708127"/>
          </a:xfrm>
        </p:spPr>
        <p:txBody>
          <a:bodyPr>
            <a:normAutofit fontScale="90000"/>
          </a:bodyPr>
          <a:lstStyle/>
          <a:p>
            <a:pPr lvl="0"/>
            <a:r>
              <a:rPr lang="en-AU"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    </a:t>
            </a:r>
            <a:br>
              <a:rPr lang="en-AU"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br>
            <a:r>
              <a:rPr lang="en-AU"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
            </a:r>
            <a:br>
              <a:rPr lang="en-AU"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br>
            <a:r>
              <a:rPr lang="en-AU"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                 GROUP </a:t>
            </a:r>
            <a:r>
              <a:rPr lang="en-AU"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MEMBERS</a:t>
            </a:r>
            <a:br>
              <a:rPr lang="en-AU"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br>
            <a:r>
              <a:rPr lang="en-AU"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                              </a:t>
            </a:r>
            <a:r>
              <a:rPr lang="en-AU"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JUBY</a:t>
            </a:r>
            <a:r>
              <a:rPr lang="en-AU"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r>
            <a:br>
              <a:rPr lang="en-AU"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r>
              <a:rPr lang="en-AU"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n-AU" sz="320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REENA</a:t>
            </a:r>
            <a:r>
              <a:rPr lang="en-AU" sz="320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r>
            <a:br>
              <a:rPr lang="en-AU" sz="320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r>
              <a:rPr lang="en-AU" sz="320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SWETHA</a:t>
            </a:r>
            <a:r>
              <a:rPr lang="en-AU" sz="320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r>
            <a:br>
              <a:rPr lang="en-AU" sz="320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r>
              <a:rPr lang="en-AU" sz="320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JITTY</a:t>
            </a:r>
            <a:r>
              <a:rPr lang="en-AU" sz="320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r>
            <a:br>
              <a:rPr lang="en-AU" sz="320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r>
              <a:rPr lang="en-AU" sz="32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t>
            </a:r>
            <a:endParaRPr lang="en-AU" dirty="0"/>
          </a:p>
        </p:txBody>
      </p:sp>
      <p:sp>
        <p:nvSpPr>
          <p:cNvPr id="3" name="Text Placeholder 2"/>
          <p:cNvSpPr>
            <a:spLocks noGrp="1"/>
          </p:cNvSpPr>
          <p:nvPr>
            <p:ph type="body" idx="1"/>
          </p:nvPr>
        </p:nvSpPr>
        <p:spPr>
          <a:xfrm>
            <a:off x="722313" y="764705"/>
            <a:ext cx="7772400" cy="648071"/>
          </a:xfrm>
        </p:spPr>
        <p:txBody>
          <a:bodyPr>
            <a:normAutofit lnSpcReduction="10000"/>
          </a:bodyPr>
          <a:lstStyle/>
          <a:p>
            <a:r>
              <a:rPr lang="en-AU" sz="4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n-AU" sz="4000" b="1" u="sng"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REFLECTION  &amp;CONCLUSION</a:t>
            </a:r>
            <a:endParaRPr lang="en-AU" sz="4000" u="sng" dirty="0"/>
          </a:p>
        </p:txBody>
      </p:sp>
      <p:sp>
        <p:nvSpPr>
          <p:cNvPr id="4" name="Rectangle 3"/>
          <p:cNvSpPr/>
          <p:nvPr/>
        </p:nvSpPr>
        <p:spPr>
          <a:xfrm>
            <a:off x="1259632" y="1916832"/>
            <a:ext cx="7067871" cy="646331"/>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AU" sz="36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thanks TO  MOORNA LOOKER</a:t>
            </a:r>
            <a:endParaRPr lang="en-AU" sz="36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extLst>
      <p:ext uri="{BB962C8B-B14F-4D97-AF65-F5344CB8AC3E}">
        <p14:creationId xmlns:p14="http://schemas.microsoft.com/office/powerpoint/2010/main" val="1059338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1"/>
            <a:ext cx="9144000" cy="2431435"/>
          </a:xfrm>
          <a:prstGeom prst="rect">
            <a:avLst/>
          </a:prstGeom>
          <a:blipFill>
            <a:blip r:embed="rId2"/>
            <a:tile tx="0" ty="0" sx="100000" sy="100000" flip="none" algn="tl"/>
          </a:blipFill>
          <a:scene3d>
            <a:camera prst="perspectiveBelow"/>
            <a:lightRig rig="threePt" dir="t">
              <a:rot lat="0" lon="0" rev="1200000"/>
            </a:lightRig>
          </a:scene3d>
          <a:sp3d>
            <a:bevelT w="63500" h="25400"/>
          </a:sp3d>
        </p:spPr>
        <p:style>
          <a:lnRef idx="0">
            <a:schemeClr val="accent4"/>
          </a:lnRef>
          <a:fillRef idx="3">
            <a:schemeClr val="accent4"/>
          </a:fillRef>
          <a:effectRef idx="3">
            <a:schemeClr val="accent4"/>
          </a:effectRef>
          <a:fontRef idx="minor">
            <a:schemeClr val="lt1"/>
          </a:fontRef>
        </p:style>
        <p:txBody>
          <a:bodyPr wrap="square">
            <a:spAutoFit/>
          </a:bodyPr>
          <a:lstStyle/>
          <a:p>
            <a:r>
              <a:rPr lang="en-AU" sz="4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            </a:t>
            </a:r>
            <a:r>
              <a:rPr lang="en-AU" sz="5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 </a:t>
            </a:r>
          </a:p>
          <a:p>
            <a:r>
              <a:rPr lang="en-AU" sz="5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           </a:t>
            </a:r>
            <a:r>
              <a:rPr lang="en-AU" sz="5400" b="1" u="sng"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INTRODUCTION</a:t>
            </a:r>
          </a:p>
          <a:p>
            <a:endParaRPr lang="en-AU" sz="4400" dirty="0"/>
          </a:p>
        </p:txBody>
      </p:sp>
      <p:pic>
        <p:nvPicPr>
          <p:cNvPr id="5" name="Picture Placeholder 6"/>
          <p:cNvPicPr>
            <a:picLocks noChangeAspect="1"/>
          </p:cNvPicPr>
          <p:nvPr/>
        </p:nvPicPr>
        <p:blipFill>
          <a:blip r:link="rId3"/>
          <a:stretch>
            <a:fillRect/>
          </a:stretch>
        </p:blipFill>
        <p:spPr>
          <a:xfrm>
            <a:off x="0" y="1714488"/>
            <a:ext cx="9001156" cy="4714908"/>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icture Placeholder 2"/>
          <p:cNvSpPr txBox="1">
            <a:spLocks/>
          </p:cNvSpPr>
          <p:nvPr/>
        </p:nvSpPr>
        <p:spPr>
          <a:xfrm>
            <a:off x="1763688" y="620688"/>
            <a:ext cx="5486400" cy="4114800"/>
          </a:xfrm>
          <a:prstGeom prst="rect">
            <a:avLst/>
          </a:prstGeom>
        </p:spPr>
      </p:sp>
      <p:sp>
        <p:nvSpPr>
          <p:cNvPr id="6" name="Picture Placeholder 2"/>
          <p:cNvSpPr txBox="1">
            <a:spLocks/>
          </p:cNvSpPr>
          <p:nvPr/>
        </p:nvSpPr>
        <p:spPr>
          <a:xfrm>
            <a:off x="1763688" y="0"/>
            <a:ext cx="5737270" cy="5500702"/>
          </a:xfrm>
          <a:prstGeom prst="rect">
            <a:avLst/>
          </a:prstGeom>
        </p:spPr>
      </p:sp>
      <p:sp>
        <p:nvSpPr>
          <p:cNvPr id="9" name="Title 8"/>
          <p:cNvSpPr>
            <a:spLocks noGrp="1"/>
          </p:cNvSpPr>
          <p:nvPr>
            <p:ph type="title"/>
          </p:nvPr>
        </p:nvSpPr>
        <p:spPr>
          <a:xfrm>
            <a:off x="1500166" y="3929066"/>
            <a:ext cx="5857916" cy="2143140"/>
          </a:xfrm>
          <a:effectLst>
            <a:reflection blurRad="6350" stA="50000" endA="300" endPos="55000" dir="5400000" sy="-100000" algn="bl" rotWithShape="0"/>
          </a:effectLst>
          <a:scene3d>
            <a:camera prst="perspectiveRelaxedModerately"/>
            <a:lightRig rig="threePt" dir="t"/>
          </a:scene3d>
        </p:spPr>
        <p:txBody>
          <a:bodyPr>
            <a:noAutofit/>
          </a:bodyPr>
          <a:lstStyle/>
          <a:p>
            <a:r>
              <a:rPr lang="en-AU" sz="4400" dirty="0" smtClean="0">
                <a:solidFill>
                  <a:srgbClr val="92D050"/>
                </a:solidFill>
              </a:rPr>
              <a:t/>
            </a:r>
            <a:br>
              <a:rPr lang="en-AU" sz="4400" dirty="0" smtClean="0">
                <a:solidFill>
                  <a:srgbClr val="92D050"/>
                </a:solidFill>
              </a:rPr>
            </a:br>
            <a:r>
              <a:rPr lang="en-AU" sz="4400" dirty="0" smtClean="0">
                <a:solidFill>
                  <a:srgbClr val="92D050"/>
                </a:solidFill>
              </a:rPr>
              <a:t/>
            </a:r>
            <a:br>
              <a:rPr lang="en-AU" sz="4400" dirty="0" smtClean="0">
                <a:solidFill>
                  <a:srgbClr val="92D050"/>
                </a:solidFill>
              </a:rPr>
            </a:br>
            <a:r>
              <a:rPr lang="en-AU" sz="4400" dirty="0" smtClean="0">
                <a:solidFill>
                  <a:srgbClr val="92D050"/>
                </a:solidFill>
              </a:rPr>
              <a:t/>
            </a:r>
            <a:br>
              <a:rPr lang="en-AU" sz="4400" dirty="0" smtClean="0">
                <a:solidFill>
                  <a:srgbClr val="92D050"/>
                </a:solidFill>
              </a:rPr>
            </a:br>
            <a:r>
              <a:rPr lang="en-AU" sz="4400" dirty="0" smtClean="0">
                <a:solidFill>
                  <a:srgbClr val="92D050"/>
                </a:solidFill>
              </a:rPr>
              <a:t/>
            </a:r>
            <a:br>
              <a:rPr lang="en-AU" sz="4400" dirty="0" smtClean="0">
                <a:solidFill>
                  <a:srgbClr val="92D050"/>
                </a:solidFill>
              </a:rPr>
            </a:br>
            <a:r>
              <a:rPr lang="en-AU" sz="4400" dirty="0" smtClean="0">
                <a:solidFill>
                  <a:srgbClr val="92D050"/>
                </a:solidFill>
              </a:rPr>
              <a:t/>
            </a:r>
            <a:br>
              <a:rPr lang="en-AU" sz="4400" dirty="0" smtClean="0">
                <a:solidFill>
                  <a:srgbClr val="92D050"/>
                </a:solidFill>
              </a:rPr>
            </a:br>
            <a:r>
              <a:rPr lang="en-AU" sz="4400" dirty="0" smtClean="0">
                <a:solidFill>
                  <a:srgbClr val="92D050"/>
                </a:solidFill>
              </a:rPr>
              <a:t/>
            </a:r>
            <a:br>
              <a:rPr lang="en-AU" sz="4400" dirty="0" smtClean="0">
                <a:solidFill>
                  <a:srgbClr val="92D050"/>
                </a:solidFill>
              </a:rPr>
            </a:br>
            <a:r>
              <a:rPr lang="en-AU" sz="4400" dirty="0" smtClean="0">
                <a:solidFill>
                  <a:srgbClr val="92D050"/>
                </a:solidFill>
              </a:rPr>
              <a:t/>
            </a:r>
            <a:br>
              <a:rPr lang="en-AU" sz="4400" dirty="0" smtClean="0">
                <a:solidFill>
                  <a:srgbClr val="92D050"/>
                </a:solidFill>
              </a:rPr>
            </a:br>
            <a:r>
              <a:rPr lang="en-AU" sz="4400" dirty="0" smtClean="0">
                <a:solidFill>
                  <a:srgbClr val="92D050"/>
                </a:solidFill>
              </a:rPr>
              <a:t/>
            </a:r>
            <a:br>
              <a:rPr lang="en-AU" sz="4400" dirty="0" smtClean="0">
                <a:solidFill>
                  <a:srgbClr val="92D050"/>
                </a:solidFill>
              </a:rPr>
            </a:br>
            <a:r>
              <a:rPr lang="en-AU" sz="4400" dirty="0" smtClean="0">
                <a:solidFill>
                  <a:srgbClr val="92D050"/>
                </a:solidFill>
              </a:rPr>
              <a:t/>
            </a:r>
            <a:br>
              <a:rPr lang="en-AU" sz="4400" dirty="0" smtClean="0">
                <a:solidFill>
                  <a:srgbClr val="92D050"/>
                </a:solidFill>
              </a:rPr>
            </a:br>
            <a:r>
              <a:rPr lang="en-AU" sz="4400" dirty="0" smtClean="0">
                <a:solidFill>
                  <a:srgbClr val="92D050"/>
                </a:solidFill>
              </a:rPr>
              <a:t/>
            </a:r>
            <a:br>
              <a:rPr lang="en-AU" sz="4400" dirty="0" smtClean="0">
                <a:solidFill>
                  <a:srgbClr val="92D050"/>
                </a:solidFill>
              </a:rPr>
            </a:br>
            <a:r>
              <a:rPr lang="en-AU" sz="4400" dirty="0" smtClean="0">
                <a:solidFill>
                  <a:srgbClr val="92D050"/>
                </a:solidFill>
              </a:rPr>
              <a:t/>
            </a:r>
            <a:br>
              <a:rPr lang="en-AU" sz="4400" dirty="0" smtClean="0">
                <a:solidFill>
                  <a:srgbClr val="92D050"/>
                </a:solidFill>
              </a:rPr>
            </a:br>
            <a:r>
              <a:rPr lang="en-AU" sz="4400" dirty="0" smtClean="0">
                <a:solidFill>
                  <a:srgbClr val="92D050"/>
                </a:solidFill>
              </a:rPr>
              <a:t/>
            </a:r>
            <a:br>
              <a:rPr lang="en-AU" sz="4400" dirty="0" smtClean="0">
                <a:solidFill>
                  <a:srgbClr val="92D050"/>
                </a:solidFill>
              </a:rPr>
            </a:br>
            <a:r>
              <a:rPr lang="en-AU" sz="4400" dirty="0" smtClean="0">
                <a:solidFill>
                  <a:srgbClr val="92D050"/>
                </a:solidFill>
              </a:rPr>
              <a:t/>
            </a:r>
            <a:br>
              <a:rPr lang="en-AU" sz="4400" dirty="0" smtClean="0">
                <a:solidFill>
                  <a:srgbClr val="92D050"/>
                </a:solidFill>
              </a:rPr>
            </a:br>
            <a:r>
              <a:rPr lang="en-AU" sz="4400" dirty="0" smtClean="0">
                <a:solidFill>
                  <a:srgbClr val="92D050"/>
                </a:solidFill>
              </a:rPr>
              <a:t/>
            </a:r>
            <a:br>
              <a:rPr lang="en-AU" sz="4400" dirty="0" smtClean="0">
                <a:solidFill>
                  <a:srgbClr val="92D050"/>
                </a:solidFill>
              </a:rPr>
            </a:br>
            <a:r>
              <a:rPr lang="en-AU" sz="4400" dirty="0" smtClean="0">
                <a:solidFill>
                  <a:srgbClr val="92D050"/>
                </a:solidFill>
              </a:rPr>
              <a:t/>
            </a:r>
            <a:br>
              <a:rPr lang="en-AU" sz="4400" dirty="0" smtClean="0">
                <a:solidFill>
                  <a:srgbClr val="92D050"/>
                </a:solidFill>
              </a:rPr>
            </a:br>
            <a:r>
              <a:rPr lang="en-AU" sz="4400" dirty="0" smtClean="0">
                <a:solidFill>
                  <a:srgbClr val="92D050"/>
                </a:solidFill>
              </a:rPr>
              <a:t/>
            </a:r>
            <a:br>
              <a:rPr lang="en-AU" sz="4400" dirty="0" smtClean="0">
                <a:solidFill>
                  <a:srgbClr val="92D050"/>
                </a:solidFill>
              </a:rPr>
            </a:br>
            <a:r>
              <a:rPr lang="en-AU" sz="4400" dirty="0" smtClean="0">
                <a:solidFill>
                  <a:srgbClr val="92D050"/>
                </a:solidFill>
              </a:rPr>
              <a:t/>
            </a:r>
            <a:br>
              <a:rPr lang="en-AU" sz="4400" dirty="0" smtClean="0">
                <a:solidFill>
                  <a:srgbClr val="92D050"/>
                </a:solidFill>
              </a:rPr>
            </a:br>
            <a:r>
              <a:rPr lang="en-AU" sz="4400" dirty="0" smtClean="0">
                <a:solidFill>
                  <a:srgbClr val="92D050"/>
                </a:solidFill>
              </a:rPr>
              <a:t/>
            </a:r>
            <a:br>
              <a:rPr lang="en-AU" sz="4400" dirty="0" smtClean="0">
                <a:solidFill>
                  <a:srgbClr val="92D050"/>
                </a:solidFill>
              </a:rPr>
            </a:br>
            <a:r>
              <a:rPr lang="en-AU" sz="4400" dirty="0" smtClean="0">
                <a:solidFill>
                  <a:srgbClr val="92D050"/>
                </a:solidFill>
              </a:rPr>
              <a:t>        </a:t>
            </a:r>
            <a:br>
              <a:rPr lang="en-AU" sz="4400" dirty="0" smtClean="0">
                <a:solidFill>
                  <a:srgbClr val="92D050"/>
                </a:solidFill>
              </a:rPr>
            </a:br>
            <a:r>
              <a:rPr lang="en-AU" sz="4400" dirty="0" smtClean="0">
                <a:solidFill>
                  <a:srgbClr val="92D050"/>
                </a:solidFill>
              </a:rPr>
              <a:t>                </a:t>
            </a:r>
            <a:br>
              <a:rPr lang="en-AU" sz="4400" dirty="0" smtClean="0">
                <a:solidFill>
                  <a:srgbClr val="92D050"/>
                </a:solidFill>
              </a:rPr>
            </a:br>
            <a:r>
              <a:rPr lang="en-AU" sz="4400" dirty="0" smtClean="0">
                <a:solidFill>
                  <a:srgbClr val="92D050"/>
                </a:solidFill>
              </a:rPr>
              <a:t/>
            </a:r>
            <a:br>
              <a:rPr lang="en-AU" sz="4400" dirty="0" smtClean="0">
                <a:solidFill>
                  <a:srgbClr val="92D050"/>
                </a:solidFill>
              </a:rPr>
            </a:br>
            <a:r>
              <a:rPr lang="en-AU" sz="4400" dirty="0" smtClean="0">
                <a:solidFill>
                  <a:srgbClr val="92D050"/>
                </a:solidFill>
              </a:rPr>
              <a:t/>
            </a:r>
            <a:br>
              <a:rPr lang="en-AU" sz="4400" dirty="0" smtClean="0">
                <a:solidFill>
                  <a:srgbClr val="92D050"/>
                </a:solidFill>
              </a:rPr>
            </a:br>
            <a:r>
              <a:rPr lang="en-AU" sz="4400" dirty="0" smtClean="0">
                <a:solidFill>
                  <a:srgbClr val="92D050"/>
                </a:solidFill>
              </a:rPr>
              <a:t/>
            </a:r>
            <a:br>
              <a:rPr lang="en-AU" sz="4400" dirty="0" smtClean="0">
                <a:solidFill>
                  <a:srgbClr val="92D050"/>
                </a:solidFill>
              </a:rPr>
            </a:br>
            <a:r>
              <a:rPr lang="en-AU" sz="4400" dirty="0" smtClean="0">
                <a:solidFill>
                  <a:srgbClr val="92D050"/>
                </a:solidFill>
              </a:rPr>
              <a:t/>
            </a:r>
            <a:br>
              <a:rPr lang="en-AU" sz="4400" dirty="0" smtClean="0">
                <a:solidFill>
                  <a:srgbClr val="92D050"/>
                </a:solidFill>
              </a:rPr>
            </a:br>
            <a:r>
              <a:rPr lang="en-AU" sz="440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92D050"/>
                </a:solidFill>
                <a:effectLst>
                  <a:outerShdw blurRad="41275" dist="12700" dir="12000000" algn="tl" rotWithShape="0">
                    <a:srgbClr val="000000">
                      <a:alpha val="40000"/>
                    </a:srgbClr>
                  </a:outerShdw>
                </a:effectLst>
              </a:rPr>
              <a:t> </a:t>
            </a:r>
            <a:br>
              <a:rPr lang="en-AU" sz="440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92D050"/>
                </a:solidFill>
                <a:effectLst>
                  <a:outerShdw blurRad="41275" dist="12700" dir="12000000" algn="tl" rotWithShape="0">
                    <a:srgbClr val="000000">
                      <a:alpha val="40000"/>
                    </a:srgbClr>
                  </a:outerShdw>
                </a:effectLst>
              </a:rPr>
            </a:br>
            <a:r>
              <a:rPr lang="en-AU" sz="440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92D050"/>
                </a:solidFill>
                <a:effectLst>
                  <a:outerShdw blurRad="41275" dist="12700" dir="12000000" algn="tl" rotWithShape="0">
                    <a:srgbClr val="000000">
                      <a:alpha val="40000"/>
                    </a:srgbClr>
                  </a:outerShdw>
                </a:effectLst>
              </a:rPr>
              <a:t/>
            </a:r>
            <a:br>
              <a:rPr lang="en-AU" sz="440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92D050"/>
                </a:solidFill>
                <a:effectLst>
                  <a:outerShdw blurRad="41275" dist="12700" dir="12000000" algn="tl" rotWithShape="0">
                    <a:srgbClr val="000000">
                      <a:alpha val="40000"/>
                    </a:srgbClr>
                  </a:outerShdw>
                </a:effectLst>
              </a:rPr>
            </a:br>
            <a:r>
              <a:rPr lang="en-AU" sz="440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92D050"/>
                </a:solidFill>
                <a:effectLst>
                  <a:outerShdw blurRad="41275" dist="12700" dir="12000000" algn="tl" rotWithShape="0">
                    <a:srgbClr val="000000">
                      <a:alpha val="40000"/>
                    </a:srgbClr>
                  </a:outerShdw>
                </a:effectLst>
              </a:rPr>
              <a:t/>
            </a:r>
            <a:br>
              <a:rPr lang="en-AU" sz="440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92D050"/>
                </a:solidFill>
                <a:effectLst>
                  <a:outerShdw blurRad="41275" dist="12700" dir="12000000" algn="tl" rotWithShape="0">
                    <a:srgbClr val="000000">
                      <a:alpha val="40000"/>
                    </a:srgbClr>
                  </a:outerShdw>
                </a:effectLst>
              </a:rPr>
            </a:br>
            <a:r>
              <a:rPr lang="en-AU" sz="440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92D050"/>
                </a:solidFill>
                <a:effectLst>
                  <a:outerShdw blurRad="41275" dist="12700" dir="12000000" algn="tl" rotWithShape="0">
                    <a:srgbClr val="000000">
                      <a:alpha val="40000"/>
                    </a:srgbClr>
                  </a:outerShdw>
                </a:effectLst>
              </a:rPr>
              <a:t/>
            </a:r>
            <a:br>
              <a:rPr lang="en-AU" sz="440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92D050"/>
                </a:solidFill>
                <a:effectLst>
                  <a:outerShdw blurRad="41275" dist="12700" dir="12000000" algn="tl" rotWithShape="0">
                    <a:srgbClr val="000000">
                      <a:alpha val="40000"/>
                    </a:srgbClr>
                  </a:outerShdw>
                </a:effectLst>
              </a:rPr>
            </a:br>
            <a:r>
              <a:rPr lang="en-AU" sz="440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92D050"/>
                </a:solidFill>
                <a:effectLst>
                  <a:outerShdw blurRad="41275" dist="12700" dir="12000000" algn="tl" rotWithShape="0">
                    <a:srgbClr val="000000">
                      <a:alpha val="40000"/>
                    </a:srgbClr>
                  </a:outerShdw>
                </a:effectLst>
              </a:rPr>
              <a:t>          DEFINITION OF                         </a:t>
            </a:r>
            <a:r>
              <a:rPr lang="en-AU" sz="4400" dirty="0" smtClean="0">
                <a:solidFill>
                  <a:srgbClr val="92D050"/>
                </a:solidFill>
              </a:rPr>
              <a:t/>
            </a:r>
            <a:br>
              <a:rPr lang="en-AU" sz="4400" dirty="0" smtClean="0">
                <a:solidFill>
                  <a:srgbClr val="92D050"/>
                </a:solidFill>
              </a:rPr>
            </a:br>
            <a:r>
              <a:rPr lang="en-AU" sz="4400" dirty="0" smtClean="0">
                <a:solidFill>
                  <a:srgbClr val="92D050"/>
                </a:solidFill>
              </a:rPr>
              <a:t>    </a:t>
            </a:r>
            <a:r>
              <a:rPr lang="en-AU" sz="440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92D050"/>
                </a:solidFill>
                <a:effectLst>
                  <a:outerShdw blurRad="41275" dist="12700" dir="12000000" algn="tl" rotWithShape="0">
                    <a:srgbClr val="000000">
                      <a:alpha val="40000"/>
                    </a:srgbClr>
                  </a:outerShdw>
                </a:effectLst>
              </a:rPr>
              <a:t>PULMONARY EDEMA</a:t>
            </a:r>
            <a:br>
              <a:rPr lang="en-AU" sz="440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92D050"/>
                </a:solidFill>
                <a:effectLst>
                  <a:outerShdw blurRad="41275" dist="12700" dir="12000000" algn="tl" rotWithShape="0">
                    <a:srgbClr val="000000">
                      <a:alpha val="40000"/>
                    </a:srgbClr>
                  </a:outerShdw>
                </a:effectLst>
              </a:rPr>
            </a:br>
            <a:r>
              <a:rPr lang="en-AU" sz="440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92D050"/>
                </a:solidFill>
                <a:effectLst>
                  <a:outerShdw blurRad="41275" dist="12700" dir="12000000" algn="tl" rotWithShape="0">
                    <a:srgbClr val="000000">
                      <a:alpha val="40000"/>
                    </a:srgbClr>
                  </a:outerShdw>
                </a:effectLst>
              </a:rPr>
              <a:t>        (Ezzone,2007)</a:t>
            </a:r>
            <a:r>
              <a:rPr lang="en-AU" sz="4400" dirty="0" smtClean="0">
                <a:solidFill>
                  <a:srgbClr val="92D050"/>
                </a:solidFill>
              </a:rPr>
              <a:t/>
            </a:r>
            <a:br>
              <a:rPr lang="en-AU" sz="4400" dirty="0" smtClean="0">
                <a:solidFill>
                  <a:srgbClr val="92D050"/>
                </a:solidFill>
              </a:rPr>
            </a:br>
            <a:endParaRPr lang="en-AU" sz="4400" dirty="0">
              <a:solidFill>
                <a:srgbClr val="92D050"/>
              </a:solidFill>
            </a:endParaRPr>
          </a:p>
        </p:txBody>
      </p:sp>
      <p:sp>
        <p:nvSpPr>
          <p:cNvPr id="12" name="Title 3"/>
          <p:cNvSpPr txBox="1">
            <a:spLocks/>
          </p:cNvSpPr>
          <p:nvPr/>
        </p:nvSpPr>
        <p:spPr>
          <a:xfrm>
            <a:off x="428596" y="1142984"/>
            <a:ext cx="8115328" cy="1665382"/>
          </a:xfrm>
          <a:prstGeom prst="rect">
            <a:avLst/>
          </a:prstGeom>
          <a:blipFill>
            <a:blip r:embed="rId2"/>
            <a:tile tx="0" ty="0" sx="100000" sy="100000" flip="none" algn="tl"/>
          </a:blipFill>
          <a:effectLst>
            <a:glow rad="101600">
              <a:schemeClr val="accent2">
                <a:satMod val="175000"/>
                <a:alpha val="40000"/>
              </a:schemeClr>
            </a:glow>
            <a:outerShdw blurRad="40000" dist="20000" dir="5400000" rotWithShape="0">
              <a:srgbClr val="000000">
                <a:alpha val="38000"/>
              </a:srgbClr>
            </a:outerShdw>
          </a:effectLst>
          <a:scene3d>
            <a:camera prst="perspectiveFront"/>
            <a:lightRig rig="threePt" dir="t"/>
          </a:scene3d>
        </p:spPr>
        <p:style>
          <a:lnRef idx="3">
            <a:schemeClr val="lt1"/>
          </a:lnRef>
          <a:fillRef idx="1">
            <a:schemeClr val="accent2"/>
          </a:fillRef>
          <a:effectRef idx="1">
            <a:schemeClr val="accent2"/>
          </a:effectRef>
          <a:fontRef idx="minor">
            <a:schemeClr val="lt1"/>
          </a:fontRef>
        </p:style>
        <p:txBody>
          <a:bodyPr vert="horz" wrap="square" lIns="91440" tIns="45720" rIns="91440" bIns="45720" rtlCol="0" anchor="b">
            <a:prstTxWarp prst="textPlain">
              <a:avLst/>
            </a:prstTxWarp>
            <a:sp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800" b="1" i="0" u="none" strike="noStrike" kern="1200" cap="none" spc="300" normalizeH="0" baseline="0" noProof="0" dirty="0" smtClean="0">
                <a:ln w="11430" cmpd="sng">
                  <a:solidFill>
                    <a:schemeClr val="accent1">
                      <a:tint val="10000"/>
                    </a:schemeClr>
                  </a:solidFill>
                  <a:prstDash val="solid"/>
                  <a:miter lim="800000"/>
                </a:ln>
                <a:blipFill>
                  <a:blip r:embed="rId3"/>
                  <a:tile tx="0" ty="0" sx="100000" sy="100000" flip="none" algn="tl"/>
                </a:blipFill>
                <a:effectLst>
                  <a:glow rad="228600">
                    <a:schemeClr val="accent3">
                      <a:satMod val="175000"/>
                      <a:alpha val="40000"/>
                    </a:schemeClr>
                  </a:glow>
                  <a:reflection blurRad="6350" stA="60000" endA="900" endPos="58000" dir="5400000" sy="-100000" algn="bl" rotWithShape="0"/>
                </a:effectLst>
                <a:uLnTx/>
                <a:uFillTx/>
                <a:latin typeface="Times New Roman" pitchFamily="18" charset="0"/>
                <a:ea typeface="+mn-ea"/>
                <a:cs typeface="Times New Roman" pitchFamily="18" charset="0"/>
              </a:rPr>
              <a:t/>
            </a:r>
            <a:br>
              <a:rPr kumimoji="0" lang="en-US" sz="4800" b="1" i="0" u="none" strike="noStrike" kern="1200" cap="none" spc="300" normalizeH="0" baseline="0" noProof="0" dirty="0" smtClean="0">
                <a:ln w="11430" cmpd="sng">
                  <a:solidFill>
                    <a:schemeClr val="accent1">
                      <a:tint val="10000"/>
                    </a:schemeClr>
                  </a:solidFill>
                  <a:prstDash val="solid"/>
                  <a:miter lim="800000"/>
                </a:ln>
                <a:blipFill>
                  <a:blip r:embed="rId3"/>
                  <a:tile tx="0" ty="0" sx="100000" sy="100000" flip="none" algn="tl"/>
                </a:blipFill>
                <a:effectLst>
                  <a:glow rad="228600">
                    <a:schemeClr val="accent3">
                      <a:satMod val="175000"/>
                      <a:alpha val="40000"/>
                    </a:schemeClr>
                  </a:glow>
                  <a:reflection blurRad="6350" stA="60000" endA="900" endPos="58000" dir="5400000" sy="-100000" algn="bl" rotWithShape="0"/>
                </a:effectLst>
                <a:uLnTx/>
                <a:uFillTx/>
                <a:latin typeface="Times New Roman" pitchFamily="18" charset="0"/>
                <a:ea typeface="+mn-ea"/>
                <a:cs typeface="Times New Roman" pitchFamily="18" charset="0"/>
              </a:rPr>
            </a:br>
            <a:r>
              <a:rPr kumimoji="0" lang="en-US" sz="4800" b="1" i="0" u="none" strike="noStrike" kern="1200" cap="none" spc="300" normalizeH="0" baseline="0" noProof="0" dirty="0" smtClean="0">
                <a:ln w="11430" cmpd="sng">
                  <a:solidFill>
                    <a:schemeClr val="accent1">
                      <a:tint val="10000"/>
                    </a:schemeClr>
                  </a:solidFill>
                  <a:prstDash val="solid"/>
                  <a:miter lim="800000"/>
                </a:ln>
                <a:blipFill>
                  <a:blip r:embed="rId4"/>
                  <a:tile tx="0" ty="0" sx="100000" sy="100000" flip="none" algn="tl"/>
                </a:blipFill>
                <a:effectLst>
                  <a:reflection blurRad="6350" stA="60000" endA="900" endPos="58000" dir="5400000" sy="-100000" algn="bl" rotWithShape="0"/>
                </a:effectLst>
                <a:uLnTx/>
                <a:uFillTx/>
                <a:latin typeface="Times New Roman" pitchFamily="18" charset="0"/>
                <a:ea typeface="+mn-ea"/>
                <a:cs typeface="Times New Roman" pitchFamily="18" charset="0"/>
              </a:rPr>
              <a:t>CASE STUDY</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800" b="1" i="0" u="none" strike="noStrike" kern="1200" cap="none" spc="300" normalizeH="0" baseline="0" noProof="0" dirty="0" smtClean="0">
                <a:ln w="11430" cmpd="sng">
                  <a:solidFill>
                    <a:schemeClr val="accent1">
                      <a:tint val="10000"/>
                    </a:schemeClr>
                  </a:solidFill>
                  <a:prstDash val="solid"/>
                  <a:miter lim="800000"/>
                </a:ln>
                <a:blipFill>
                  <a:blip r:embed="rId4"/>
                  <a:tile tx="0" ty="0" sx="100000" sy="100000" flip="none" algn="tl"/>
                </a:blipFill>
                <a:effectLst>
                  <a:reflection blurRad="6350" stA="60000" endA="900" endPos="58000" dir="5400000" sy="-100000" algn="bl" rotWithShape="0"/>
                </a:effectLst>
                <a:uLnTx/>
                <a:uFillTx/>
                <a:latin typeface="Times New Roman" pitchFamily="18" charset="0"/>
                <a:ea typeface="+mn-ea"/>
                <a:cs typeface="Times New Roman" pitchFamily="18" charset="0"/>
              </a:rPr>
              <a:t>SUMMARY</a:t>
            </a:r>
            <a:r>
              <a:rPr kumimoji="0" lang="en-US" sz="4800" b="1" i="0" u="none" strike="noStrike" kern="1200" cap="none" spc="300" normalizeH="0" baseline="0" noProof="0" dirty="0" smtClean="0">
                <a:ln w="11430" cmpd="sng">
                  <a:solidFill>
                    <a:schemeClr val="accent1">
                      <a:tint val="10000"/>
                    </a:schemeClr>
                  </a:solidFill>
                  <a:prstDash val="solid"/>
                  <a:miter lim="800000"/>
                </a:ln>
                <a:blipFill>
                  <a:blip r:embed="rId3"/>
                  <a:tile tx="0" ty="0" sx="100000" sy="100000" flip="none" algn="tl"/>
                </a:blipFill>
                <a:effectLst>
                  <a:glow rad="228600">
                    <a:schemeClr val="accent3">
                      <a:satMod val="175000"/>
                      <a:alpha val="40000"/>
                    </a:schemeClr>
                  </a:glow>
                  <a:reflection blurRad="6350" stA="60000" endA="900" endPos="58000" dir="5400000" sy="-100000" algn="bl" rotWithShape="0"/>
                </a:effectLst>
                <a:uLnTx/>
                <a:uFillTx/>
                <a:latin typeface="Times New Roman" pitchFamily="18" charset="0"/>
                <a:ea typeface="+mn-ea"/>
                <a:cs typeface="Times New Roman" pitchFamily="18" charset="0"/>
              </a:rPr>
              <a:t> </a:t>
            </a:r>
            <a:endParaRPr kumimoji="0" lang="en-US" sz="4800" b="1" i="0" u="none" strike="noStrike" kern="1200" cap="none" spc="300" normalizeH="0" baseline="0" noProof="0" dirty="0">
              <a:ln w="11430" cmpd="sng">
                <a:solidFill>
                  <a:schemeClr val="accent1">
                    <a:tint val="10000"/>
                  </a:schemeClr>
                </a:solidFill>
                <a:prstDash val="solid"/>
                <a:miter lim="800000"/>
              </a:ln>
              <a:blipFill>
                <a:blip r:embed="rId3"/>
                <a:tile tx="0" ty="0" sx="100000" sy="100000" flip="none" algn="tl"/>
              </a:blipFill>
              <a:effectLst>
                <a:glow rad="228600">
                  <a:schemeClr val="accent3">
                    <a:satMod val="175000"/>
                    <a:alpha val="40000"/>
                  </a:schemeClr>
                </a:glow>
                <a:reflection blurRad="6350" stA="60000" endA="900" endPos="58000" dir="5400000" sy="-100000" algn="bl" rotWithShape="0"/>
              </a:effectLst>
              <a:uLnTx/>
              <a:uFillTx/>
              <a:latin typeface="Times New Roman" pitchFamily="18" charset="0"/>
              <a:ea typeface="+mn-ea"/>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blipFill>
            <a:blip r:embed="rId2"/>
            <a:tile tx="0" ty="0" sx="100000" sy="100000" flip="none" algn="tl"/>
          </a:blipFill>
        </p:spPr>
        <p:txBody>
          <a:bodyPr/>
          <a:lstStyle/>
          <a:p>
            <a:r>
              <a:rPr lang="en-AU"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ETIOLOGY</a:t>
            </a:r>
            <a:endParaRPr lang="en-AU"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
        <p:nvSpPr>
          <p:cNvPr id="3" name="Content Placeholder 2"/>
          <p:cNvSpPr>
            <a:spLocks noGrp="1"/>
          </p:cNvSpPr>
          <p:nvPr>
            <p:ph idx="1"/>
          </p:nvPr>
        </p:nvSpPr>
        <p:spPr>
          <a:solidFill>
            <a:schemeClr val="accent2">
              <a:lumMod val="75000"/>
            </a:schemeClr>
          </a:solidFill>
          <a:scene3d>
            <a:camera prst="perspectiveAbove"/>
            <a:lightRig rig="threePt" dir="t"/>
          </a:scene3d>
        </p:spPr>
        <p:style>
          <a:lnRef idx="1">
            <a:schemeClr val="accent4"/>
          </a:lnRef>
          <a:fillRef idx="3">
            <a:schemeClr val="accent4"/>
          </a:fillRef>
          <a:effectRef idx="2">
            <a:schemeClr val="accent4"/>
          </a:effectRef>
          <a:fontRef idx="minor">
            <a:schemeClr val="lt1"/>
          </a:fontRef>
        </p:style>
        <p:txBody>
          <a:bodyPr>
            <a:normAutofit/>
          </a:bodyPr>
          <a:lstStyle/>
          <a:p>
            <a:pPr>
              <a:buNone/>
            </a:pPr>
            <a:r>
              <a:rPr lang="en-AU" dirty="0" smtClean="0"/>
              <a:t>               </a:t>
            </a:r>
            <a:r>
              <a:rPr lang="en-AU" u="sng" dirty="0" smtClean="0"/>
              <a:t>PULMONARY EDEMA  3 TYPES</a:t>
            </a:r>
          </a:p>
          <a:p>
            <a:pPr>
              <a:buNone/>
            </a:pPr>
            <a:endParaRPr lang="en-AU" u="sng" dirty="0" smtClean="0"/>
          </a:p>
          <a:p>
            <a:pPr>
              <a:buNone/>
            </a:pPr>
            <a:r>
              <a:rPr lang="en-AU" sz="2800" u="sng" dirty="0" smtClean="0"/>
              <a:t>NONCARDIOGENIC</a:t>
            </a:r>
            <a:r>
              <a:rPr lang="en-AU" sz="2800" dirty="0" smtClean="0"/>
              <a:t>    </a:t>
            </a:r>
            <a:r>
              <a:rPr lang="en-AU" sz="2800" u="sng" dirty="0" smtClean="0"/>
              <a:t>CARDIOGENIC  </a:t>
            </a:r>
            <a:r>
              <a:rPr lang="en-AU" sz="2800" dirty="0" smtClean="0"/>
              <a:t>          </a:t>
            </a:r>
            <a:r>
              <a:rPr lang="en-AU" sz="2800" u="sng" dirty="0" smtClean="0"/>
              <a:t>NEUROGENIC</a:t>
            </a:r>
          </a:p>
          <a:p>
            <a:pPr>
              <a:buNone/>
            </a:pPr>
            <a:endParaRPr lang="en-AU" sz="2800" dirty="0" smtClean="0"/>
          </a:p>
          <a:p>
            <a:pPr>
              <a:buNone/>
            </a:pPr>
            <a:r>
              <a:rPr lang="en-AU" sz="2800" dirty="0" smtClean="0"/>
              <a:t>Post operative           </a:t>
            </a:r>
            <a:r>
              <a:rPr lang="en-AU" sz="2800" dirty="0" err="1" smtClean="0"/>
              <a:t>Cardiomyopathy</a:t>
            </a:r>
            <a:r>
              <a:rPr lang="en-AU" sz="2800" dirty="0" smtClean="0"/>
              <a:t>         Tumour           </a:t>
            </a:r>
          </a:p>
          <a:p>
            <a:pPr>
              <a:buNone/>
            </a:pPr>
            <a:r>
              <a:rPr lang="en-AU" sz="2800" dirty="0" smtClean="0"/>
              <a:t>Shock                         Acute heart failure     Head Injury</a:t>
            </a:r>
          </a:p>
          <a:p>
            <a:pPr>
              <a:buNone/>
            </a:pPr>
            <a:r>
              <a:rPr lang="en-AU" sz="2800" dirty="0" smtClean="0"/>
              <a:t>Infection                    Renal artery </a:t>
            </a:r>
            <a:r>
              <a:rPr lang="en-AU" sz="2800" dirty="0" err="1" smtClean="0"/>
              <a:t>stenosis</a:t>
            </a:r>
            <a:r>
              <a:rPr lang="en-AU" sz="2800" dirty="0" smtClean="0"/>
              <a:t>   Seizures</a:t>
            </a:r>
          </a:p>
          <a:p>
            <a:pPr>
              <a:buNone/>
            </a:pPr>
            <a:r>
              <a:rPr lang="en-AU" sz="2800" dirty="0" smtClean="0"/>
              <a:t>ARDS                          Cold immersion        Hydrocephalus</a:t>
            </a:r>
          </a:p>
          <a:p>
            <a:pPr>
              <a:buNone/>
            </a:pPr>
            <a:endParaRPr lang="en-AU" sz="28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AU" dirty="0"/>
          </a:p>
        </p:txBody>
      </p:sp>
      <p:pic>
        <p:nvPicPr>
          <p:cNvPr id="1026" name="Picture 2" descr="C:\Users\JIJUJUBY\Pictures\respi system.jpg"/>
          <p:cNvPicPr>
            <a:picLocks noChangeAspect="1" noChangeArrowheads="1"/>
          </p:cNvPicPr>
          <p:nvPr/>
        </p:nvPicPr>
        <p:blipFill>
          <a:blip r:embed="rId2">
            <a:lum contrast="20000"/>
          </a:blip>
          <a:srcRect/>
          <a:stretch>
            <a:fillRect/>
          </a:stretch>
        </p:blipFill>
        <p:spPr bwMode="auto">
          <a:xfrm>
            <a:off x="0" y="785794"/>
            <a:ext cx="9144000" cy="6072206"/>
          </a:xfrm>
          <a:prstGeom prst="rect">
            <a:avLst/>
          </a:prstGeom>
          <a:blipFill>
            <a:blip r:embed="rId3">
              <a:lum contrast="20000"/>
            </a:blip>
            <a:tile tx="0" ty="0" sx="100000" sy="100000" flip="none" algn="tl"/>
          </a:blipFill>
        </p:spPr>
      </p:pic>
      <p:sp>
        <p:nvSpPr>
          <p:cNvPr id="5" name="Rectangle 4"/>
          <p:cNvSpPr/>
          <p:nvPr/>
        </p:nvSpPr>
        <p:spPr>
          <a:xfrm>
            <a:off x="0" y="285728"/>
            <a:ext cx="9144000" cy="1015663"/>
          </a:xfrm>
          <a:prstGeom prst="rect">
            <a:avLst/>
          </a:prstGeom>
          <a:solidFill>
            <a:srgbClr val="92D050"/>
          </a:solidFill>
        </p:spPr>
        <p:txBody>
          <a:bodyPr wrap="square">
            <a:prstTxWarp prst="textDoubleWave1">
              <a:avLst/>
            </a:prstTxWarp>
            <a:spAutoFit/>
          </a:bodyPr>
          <a:lstStyle/>
          <a:p>
            <a:r>
              <a:rPr lang="en-AU" sz="44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 </a:t>
            </a:r>
            <a:r>
              <a:rPr lang="en-AU" sz="6000" b="1" u="sng" dirty="0" smtClean="0">
                <a:ln w="11430">
                  <a:solidFill>
                    <a:schemeClr val="accent3">
                      <a:lumMod val="60000"/>
                      <a:lumOff val="40000"/>
                    </a:schemeClr>
                  </a:solidFill>
                </a:ln>
                <a:solidFill>
                  <a:srgbClr val="00B0F0"/>
                </a:solidFill>
                <a:effectLst>
                  <a:outerShdw blurRad="80000" dist="40000" dir="5040000" algn="tl">
                    <a:srgbClr val="000000">
                      <a:alpha val="30000"/>
                    </a:srgbClr>
                  </a:outerShdw>
                </a:effectLst>
              </a:rPr>
              <a:t>PATHOPHYSIOLOGY</a:t>
            </a:r>
            <a:endParaRPr lang="en-AU" sz="6000" u="sng" dirty="0">
              <a:ln w="11430">
                <a:solidFill>
                  <a:schemeClr val="accent3">
                    <a:lumMod val="60000"/>
                    <a:lumOff val="40000"/>
                  </a:schemeClr>
                </a:solidFill>
              </a:ln>
              <a:solidFill>
                <a:srgbClr val="00B0F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style>
          <a:lnRef idx="2">
            <a:schemeClr val="accent3"/>
          </a:lnRef>
          <a:fillRef idx="1">
            <a:schemeClr val="lt1"/>
          </a:fillRef>
          <a:effectRef idx="0">
            <a:schemeClr val="accent3"/>
          </a:effectRef>
          <a:fontRef idx="minor">
            <a:schemeClr val="dk1"/>
          </a:fontRef>
        </p:style>
        <p:txBody>
          <a:bodyPr>
            <a:normAutofit/>
          </a:bodyPr>
          <a:lstStyle/>
          <a:p>
            <a:r>
              <a:rPr lang="en-AU"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Due to Non-</a:t>
            </a:r>
            <a:r>
              <a:rPr lang="en-AU" sz="2400"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Cardiogenic</a:t>
            </a:r>
            <a:r>
              <a:rPr lang="en-AU"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factors</a:t>
            </a:r>
            <a:br>
              <a:rPr lang="en-AU"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br>
            <a:r>
              <a:rPr lang="en-AU"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(Trauma</a:t>
            </a:r>
            <a:r>
              <a:rPr lang="en-AU" sz="2400" dirty="0" smtClean="0"/>
              <a:t>)</a:t>
            </a:r>
            <a:br>
              <a:rPr lang="en-AU" sz="2400" dirty="0" smtClean="0"/>
            </a:br>
            <a:r>
              <a:rPr lang="en-AU" sz="2400" dirty="0" smtClean="0"/>
              <a:t/>
            </a:r>
            <a:br>
              <a:rPr lang="en-AU" sz="2400" dirty="0" smtClean="0"/>
            </a:br>
            <a:r>
              <a:rPr lang="en-AU" sz="2400" dirty="0" smtClean="0"/>
              <a:t>             </a:t>
            </a:r>
            <a:r>
              <a:rPr lang="en-AU"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Where the hemodynamic status is unstable</a:t>
            </a:r>
            <a:br>
              <a:rPr lang="en-AU"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br>
            <a:r>
              <a:rPr lang="en-AU" sz="2400" dirty="0" smtClean="0"/>
              <a:t/>
            </a:r>
            <a:br>
              <a:rPr lang="en-AU" sz="2400" dirty="0" smtClean="0"/>
            </a:br>
            <a:r>
              <a:rPr lang="en-AU" sz="2400" dirty="0" smtClean="0"/>
              <a:t>        </a:t>
            </a:r>
            <a:r>
              <a:rPr lang="en-AU"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leads to increased fluid volume intake</a:t>
            </a:r>
            <a:br>
              <a:rPr lang="en-AU"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br>
            <a:r>
              <a:rPr lang="en-AU" sz="2400" dirty="0" smtClean="0"/>
              <a:t/>
            </a:r>
            <a:br>
              <a:rPr lang="en-AU" sz="2400" dirty="0" smtClean="0"/>
            </a:br>
            <a:r>
              <a:rPr lang="en-AU"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the integrity of the alveoli become compromised</a:t>
            </a:r>
            <a:br>
              <a:rPr lang="en-AU"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br>
            <a:r>
              <a:rPr lang="en-AU" sz="2400" dirty="0" smtClean="0"/>
              <a:t/>
            </a:r>
            <a:br>
              <a:rPr lang="en-AU" sz="2400" dirty="0" smtClean="0"/>
            </a:br>
            <a:r>
              <a:rPr lang="en-AU"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results in severe inflammatory response</a:t>
            </a:r>
            <a:br>
              <a:rPr lang="en-AU"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br>
            <a:r>
              <a:rPr lang="en-AU" sz="2400" dirty="0" smtClean="0"/>
              <a:t/>
            </a:r>
            <a:br>
              <a:rPr lang="en-AU" sz="2400" dirty="0" smtClean="0"/>
            </a:br>
            <a:r>
              <a:rPr lang="en-AU" sz="2400" dirty="0" smtClean="0"/>
              <a:t>                 </a:t>
            </a:r>
            <a:r>
              <a:rPr lang="en-AU"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damaged cells release chemicals (histamine, </a:t>
            </a:r>
            <a:r>
              <a:rPr lang="en-AU" sz="2400"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bradykinin</a:t>
            </a:r>
            <a:r>
              <a:rPr lang="en-AU" sz="2400" dirty="0" smtClean="0"/>
              <a:t>)</a:t>
            </a:r>
            <a:br>
              <a:rPr lang="en-AU" sz="2400" dirty="0" smtClean="0"/>
            </a:br>
            <a:r>
              <a:rPr lang="en-AU" sz="2400" dirty="0" smtClean="0"/>
              <a:t> </a:t>
            </a:r>
            <a:br>
              <a:rPr lang="en-AU" sz="2400" dirty="0" smtClean="0"/>
            </a:br>
            <a:r>
              <a:rPr lang="en-AU" sz="2400" dirty="0" smtClean="0"/>
              <a:t> </a:t>
            </a:r>
            <a:r>
              <a:rPr lang="en-AU"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causes blood vessels to leak fluid in to the tissue</a:t>
            </a:r>
            <a:br>
              <a:rPr lang="en-AU"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br>
            <a:r>
              <a:rPr lang="en-AU" sz="2400" dirty="0" smtClean="0"/>
              <a:t/>
            </a:r>
            <a:br>
              <a:rPr lang="en-AU" sz="2400" dirty="0" smtClean="0"/>
            </a:br>
            <a:r>
              <a:rPr lang="en-AU" sz="2400" dirty="0" smtClean="0"/>
              <a:t> </a:t>
            </a:r>
            <a:r>
              <a:rPr lang="en-AU" sz="2400" b="1"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results in oedema in the lungs</a:t>
            </a:r>
            <a:br>
              <a:rPr lang="en-AU" sz="2400" b="1"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br>
            <a:endParaRPr lang="en-AU" sz="2400" dirty="0"/>
          </a:p>
        </p:txBody>
      </p:sp>
      <p:sp>
        <p:nvSpPr>
          <p:cNvPr id="4" name="Down Arrow 3"/>
          <p:cNvSpPr/>
          <p:nvPr/>
        </p:nvSpPr>
        <p:spPr>
          <a:xfrm>
            <a:off x="4286248" y="1785926"/>
            <a:ext cx="285752" cy="428628"/>
          </a:xfrm>
          <a:prstGeom prst="down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en-AU"/>
          </a:p>
        </p:txBody>
      </p:sp>
      <p:sp>
        <p:nvSpPr>
          <p:cNvPr id="5" name="Down Arrow 4"/>
          <p:cNvSpPr/>
          <p:nvPr/>
        </p:nvSpPr>
        <p:spPr>
          <a:xfrm>
            <a:off x="4286248" y="2500306"/>
            <a:ext cx="285752" cy="428628"/>
          </a:xfrm>
          <a:prstGeom prst="down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en-AU"/>
          </a:p>
        </p:txBody>
      </p:sp>
      <p:sp>
        <p:nvSpPr>
          <p:cNvPr id="6" name="Down Arrow 5"/>
          <p:cNvSpPr/>
          <p:nvPr/>
        </p:nvSpPr>
        <p:spPr>
          <a:xfrm>
            <a:off x="4286248" y="785794"/>
            <a:ext cx="285752" cy="571504"/>
          </a:xfrm>
          <a:prstGeom prst="down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en-AU"/>
          </a:p>
        </p:txBody>
      </p:sp>
      <p:sp>
        <p:nvSpPr>
          <p:cNvPr id="7" name="Down Arrow 6"/>
          <p:cNvSpPr/>
          <p:nvPr/>
        </p:nvSpPr>
        <p:spPr>
          <a:xfrm>
            <a:off x="4286248" y="3214686"/>
            <a:ext cx="357190" cy="428628"/>
          </a:xfrm>
          <a:prstGeom prst="downArrow">
            <a:avLst>
              <a:gd name="adj1" fmla="val 50000"/>
              <a:gd name="adj2" fmla="val 46444"/>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en-AU"/>
          </a:p>
        </p:txBody>
      </p:sp>
      <p:sp>
        <p:nvSpPr>
          <p:cNvPr id="8" name="Down Arrow 7"/>
          <p:cNvSpPr/>
          <p:nvPr/>
        </p:nvSpPr>
        <p:spPr>
          <a:xfrm>
            <a:off x="4286248" y="4000504"/>
            <a:ext cx="335440" cy="406904"/>
          </a:xfrm>
          <a:prstGeom prst="down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en-AU"/>
          </a:p>
        </p:txBody>
      </p:sp>
      <p:sp>
        <p:nvSpPr>
          <p:cNvPr id="9" name="Down Arrow 8"/>
          <p:cNvSpPr/>
          <p:nvPr/>
        </p:nvSpPr>
        <p:spPr>
          <a:xfrm>
            <a:off x="4286248" y="4643446"/>
            <a:ext cx="357190" cy="406904"/>
          </a:xfrm>
          <a:prstGeom prst="down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en-AU"/>
          </a:p>
        </p:txBody>
      </p:sp>
      <p:sp>
        <p:nvSpPr>
          <p:cNvPr id="10" name="Down Arrow 9"/>
          <p:cNvSpPr/>
          <p:nvPr/>
        </p:nvSpPr>
        <p:spPr>
          <a:xfrm>
            <a:off x="4286248" y="5500702"/>
            <a:ext cx="357190" cy="406904"/>
          </a:xfrm>
          <a:prstGeom prst="downArrow">
            <a:avLst>
              <a:gd name="adj1" fmla="val 42889"/>
              <a:gd name="adj2" fmla="val 50000"/>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en-AU"/>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112655" y="285728"/>
            <a:ext cx="6918690" cy="5909310"/>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AU" sz="5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SIGNS AND SYMPTOM</a:t>
            </a:r>
          </a:p>
          <a:p>
            <a:pPr algn="ctr"/>
            <a:endParaRPr lang="en-AU"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lgn="ctr"/>
            <a:endParaRPr lang="en-AU" sz="5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lgn="ctr"/>
            <a:endParaRPr lang="en-AU"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lgn="ctr"/>
            <a:endParaRPr lang="en-AU" sz="5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lgn="ctr"/>
            <a:endParaRPr lang="en-AU"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lgn="ctr"/>
            <a:endParaRPr lang="en-AU"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2" name="Title 1"/>
          <p:cNvSpPr>
            <a:spLocks noGrp="1"/>
          </p:cNvSpPr>
          <p:nvPr>
            <p:ph type="title"/>
          </p:nvPr>
        </p:nvSpPr>
        <p:spPr>
          <a:xfrm>
            <a:off x="0" y="0"/>
            <a:ext cx="9144000" cy="6858000"/>
          </a:xfrm>
          <a:blipFill>
            <a:blip r:embed="rId2"/>
            <a:tile tx="0" ty="0" sx="100000" sy="100000" flip="none" algn="tl"/>
          </a:blipFill>
        </p:spPr>
        <p:style>
          <a:lnRef idx="3">
            <a:schemeClr val="lt1"/>
          </a:lnRef>
          <a:fillRef idx="1">
            <a:schemeClr val="accent4"/>
          </a:fillRef>
          <a:effectRef idx="1">
            <a:schemeClr val="accent4"/>
          </a:effectRef>
          <a:fontRef idx="minor">
            <a:schemeClr val="lt1"/>
          </a:fontRef>
        </p:style>
        <p:txBody>
          <a:bodyPr>
            <a:normAutofit fontScale="90000"/>
          </a:bodyPr>
          <a:lstStyle/>
          <a:p>
            <a:pPr algn="l"/>
            <a:r>
              <a:rPr lang="en-AU" dirty="0" smtClean="0"/>
              <a:t>                            </a:t>
            </a:r>
            <a:r>
              <a:rPr lang="en-AU" dirty="0"/>
              <a:t/>
            </a:r>
            <a:br>
              <a:rPr lang="en-AU" dirty="0"/>
            </a:br>
            <a:r>
              <a:rPr lang="en-AU" dirty="0" smtClean="0"/>
              <a:t/>
            </a:r>
            <a:br>
              <a:rPr lang="en-AU" dirty="0" smtClean="0"/>
            </a:br>
            <a:r>
              <a:rPr lang="en-AU" dirty="0"/>
              <a:t/>
            </a:r>
            <a:br>
              <a:rPr lang="en-AU" dirty="0"/>
            </a:br>
            <a:r>
              <a:rPr lang="en-AU" dirty="0" smtClean="0"/>
              <a:t/>
            </a:r>
            <a:br>
              <a:rPr lang="en-AU" dirty="0" smtClean="0"/>
            </a:br>
            <a:r>
              <a:rPr lang="en-AU" dirty="0" smtClean="0"/>
              <a:t>   </a:t>
            </a:r>
            <a:br>
              <a:rPr lang="en-AU" dirty="0" smtClean="0"/>
            </a:br>
            <a:r>
              <a:rPr lang="en-AU" dirty="0"/>
              <a:t> </a:t>
            </a:r>
            <a:r>
              <a:rPr lang="en-AU" dirty="0" smtClean="0"/>
              <a:t>  </a:t>
            </a:r>
            <a:br>
              <a:rPr lang="en-AU" dirty="0" smtClean="0"/>
            </a:br>
            <a:r>
              <a:rPr lang="en-AU" dirty="0" smtClean="0"/>
              <a:t>           </a:t>
            </a:r>
            <a:r>
              <a:rPr lang="en-AU" b="1" u="sng"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SIGNS AND SYMPTOMS</a:t>
            </a:r>
            <a:r>
              <a:rPr lang="en-AU" dirty="0" smtClean="0"/>
              <a:t/>
            </a:r>
            <a:br>
              <a:rPr lang="en-AU" dirty="0" smtClean="0"/>
            </a:br>
            <a:r>
              <a:rPr lang="en-AU" dirty="0" smtClean="0"/>
              <a:t>      -Peripheral oedema</a:t>
            </a:r>
            <a:r>
              <a:rPr lang="en-AU" dirty="0"/>
              <a:t>, </a:t>
            </a:r>
            <a:r>
              <a:rPr lang="en-AU" dirty="0" smtClean="0"/>
              <a:t/>
            </a:r>
            <a:br>
              <a:rPr lang="en-AU" dirty="0" smtClean="0"/>
            </a:br>
            <a:r>
              <a:rPr lang="en-AU" dirty="0" smtClean="0"/>
              <a:t>      -cyanosis, Diaphoresis, </a:t>
            </a:r>
            <a:br>
              <a:rPr lang="en-AU" dirty="0" smtClean="0"/>
            </a:br>
            <a:r>
              <a:rPr lang="en-AU" dirty="0" smtClean="0"/>
              <a:t>      -Tachypnoea, dyspnoea</a:t>
            </a:r>
            <a:br>
              <a:rPr lang="en-AU" dirty="0" smtClean="0"/>
            </a:br>
            <a:r>
              <a:rPr lang="en-AU" dirty="0" smtClean="0"/>
              <a:t>      -Tachycardia, Hypoxia </a:t>
            </a:r>
            <a:br>
              <a:rPr lang="en-AU" dirty="0" smtClean="0"/>
            </a:br>
            <a:r>
              <a:rPr lang="en-AU" dirty="0" smtClean="0"/>
              <a:t>      - High or </a:t>
            </a:r>
            <a:r>
              <a:rPr lang="en-AU" dirty="0"/>
              <a:t>low </a:t>
            </a:r>
            <a:r>
              <a:rPr lang="en-AU" dirty="0" smtClean="0"/>
              <a:t>B.P</a:t>
            </a:r>
            <a:r>
              <a:rPr lang="en-AU" dirty="0"/>
              <a:t>, </a:t>
            </a:r>
            <a:r>
              <a:rPr lang="en-AU" dirty="0" smtClean="0"/>
              <a:t>Respiratory rate  </a:t>
            </a:r>
            <a:br>
              <a:rPr lang="en-AU" dirty="0" smtClean="0"/>
            </a:br>
            <a:r>
              <a:rPr lang="en-AU" dirty="0" smtClean="0"/>
              <a:t>                     </a:t>
            </a:r>
            <a:r>
              <a:rPr lang="en-AU" u="sng" dirty="0" smtClean="0"/>
              <a:t>multiple trauma</a:t>
            </a:r>
            <a:r>
              <a:rPr lang="en-AU" dirty="0" smtClean="0"/>
              <a:t/>
            </a:r>
            <a:br>
              <a:rPr lang="en-AU" dirty="0" smtClean="0"/>
            </a:br>
            <a:r>
              <a:rPr lang="en-AU" dirty="0" smtClean="0"/>
              <a:t>          Bruising around the fracture,          Tenderness, Swelling, Pain, Bleeding </a:t>
            </a:r>
            <a:br>
              <a:rPr lang="en-AU" dirty="0" smtClean="0"/>
            </a:br>
            <a:r>
              <a:rPr lang="en-AU" dirty="0"/>
              <a:t/>
            </a:r>
            <a:br>
              <a:rPr lang="en-AU" dirty="0"/>
            </a:br>
            <a:r>
              <a:rPr lang="en-AU" dirty="0"/>
              <a:t> </a:t>
            </a:r>
            <a:r>
              <a:rPr lang="en-AU" dirty="0" smtClean="0"/>
              <a:t/>
            </a:r>
            <a:br>
              <a:rPr lang="en-AU" dirty="0" smtClean="0"/>
            </a:br>
            <a:r>
              <a:rPr lang="en-AU" dirty="0" smtClean="0"/>
              <a:t>                                   </a:t>
            </a:r>
            <a:br>
              <a:rPr lang="en-AU" dirty="0" smtClean="0"/>
            </a:br>
            <a:r>
              <a:rPr lang="en-AU" dirty="0"/>
              <a:t/>
            </a:r>
            <a:br>
              <a:rPr lang="en-AU" dirty="0"/>
            </a:br>
            <a:r>
              <a:rPr lang="en-AU" dirty="0" smtClean="0"/>
              <a:t/>
            </a:r>
            <a:br>
              <a:rPr lang="en-AU" dirty="0" smtClean="0"/>
            </a:br>
            <a:r>
              <a:rPr lang="en-AU" dirty="0"/>
              <a:t/>
            </a:r>
            <a:br>
              <a:rPr lang="en-AU" dirty="0"/>
            </a:br>
            <a:endParaRPr lang="en-A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a:solidFill>
            <a:schemeClr val="accent3">
              <a:lumMod val="60000"/>
              <a:lumOff val="40000"/>
            </a:schemeClr>
          </a:solidFill>
        </p:spPr>
        <p:txBody>
          <a:bodyPr>
            <a:normAutofit fontScale="90000"/>
          </a:bodyPr>
          <a:lstStyle/>
          <a:p>
            <a:r>
              <a:rPr lang="en-AU" dirty="0" smtClean="0">
                <a:solidFill>
                  <a:srgbClr val="000000"/>
                </a:solidFill>
              </a:rPr>
              <a:t/>
            </a:r>
            <a:br>
              <a:rPr lang="en-AU" dirty="0" smtClean="0">
                <a:solidFill>
                  <a:srgbClr val="000000"/>
                </a:solidFill>
              </a:rPr>
            </a:br>
            <a:r>
              <a:rPr lang="en-AU" dirty="0" smtClean="0">
                <a:solidFill>
                  <a:srgbClr val="000000"/>
                </a:solidFill>
              </a:rPr>
              <a:t/>
            </a:r>
            <a:br>
              <a:rPr lang="en-AU" dirty="0" smtClean="0">
                <a:solidFill>
                  <a:srgbClr val="000000"/>
                </a:solidFill>
              </a:rPr>
            </a:br>
            <a:r>
              <a:rPr lang="en-AU" dirty="0" smtClean="0">
                <a:solidFill>
                  <a:srgbClr val="000000"/>
                </a:solidFill>
              </a:rPr>
              <a:t/>
            </a:r>
            <a:br>
              <a:rPr lang="en-AU" dirty="0" smtClean="0">
                <a:solidFill>
                  <a:srgbClr val="000000"/>
                </a:solidFill>
              </a:rPr>
            </a:br>
            <a:r>
              <a:rPr lang="en-AU" dirty="0" smtClean="0">
                <a:solidFill>
                  <a:srgbClr val="000000"/>
                </a:solidFill>
              </a:rPr>
              <a:t/>
            </a:r>
            <a:br>
              <a:rPr lang="en-AU" dirty="0" smtClean="0">
                <a:solidFill>
                  <a:srgbClr val="000000"/>
                </a:solidFill>
              </a:rPr>
            </a:br>
            <a:r>
              <a:rPr lang="en-AU" dirty="0" smtClean="0">
                <a:solidFill>
                  <a:srgbClr val="000000"/>
                </a:solidFill>
              </a:rPr>
              <a:t/>
            </a:r>
            <a:br>
              <a:rPr lang="en-AU" dirty="0" smtClean="0">
                <a:solidFill>
                  <a:srgbClr val="000000"/>
                </a:solidFill>
              </a:rPr>
            </a:br>
            <a:r>
              <a:rPr lang="en-AU" dirty="0" smtClean="0">
                <a:solidFill>
                  <a:srgbClr val="000000"/>
                </a:solidFill>
              </a:rPr>
              <a:t/>
            </a:r>
            <a:br>
              <a:rPr lang="en-AU" dirty="0" smtClean="0">
                <a:solidFill>
                  <a:srgbClr val="000000"/>
                </a:solidFill>
              </a:rPr>
            </a:br>
            <a:r>
              <a:rPr lang="en-AU" dirty="0" smtClean="0">
                <a:solidFill>
                  <a:srgbClr val="000000"/>
                </a:solidFill>
              </a:rPr>
              <a:t/>
            </a:r>
            <a:br>
              <a:rPr lang="en-AU" dirty="0" smtClean="0">
                <a:solidFill>
                  <a:srgbClr val="000000"/>
                </a:solidFill>
              </a:rPr>
            </a:br>
            <a:r>
              <a:rPr lang="en-AU" dirty="0" smtClean="0">
                <a:solidFill>
                  <a:srgbClr val="000000"/>
                </a:solidFill>
              </a:rPr>
              <a:t/>
            </a:r>
            <a:br>
              <a:rPr lang="en-AU" dirty="0" smtClean="0">
                <a:solidFill>
                  <a:srgbClr val="000000"/>
                </a:solidFill>
              </a:rPr>
            </a:br>
            <a:r>
              <a:rPr lang="en-AU" sz="3100" dirty="0" smtClean="0">
                <a:solidFill>
                  <a:srgbClr val="000000"/>
                </a:solidFill>
              </a:rPr>
              <a:t>Chest X-ray</a:t>
            </a:r>
            <a:br>
              <a:rPr lang="en-AU" sz="3100" dirty="0" smtClean="0">
                <a:solidFill>
                  <a:srgbClr val="000000"/>
                </a:solidFill>
              </a:rPr>
            </a:br>
            <a:r>
              <a:rPr lang="en-AU" sz="3100" dirty="0" smtClean="0">
                <a:solidFill>
                  <a:srgbClr val="000000"/>
                </a:solidFill>
              </a:rPr>
              <a:t>ABG</a:t>
            </a:r>
            <a:br>
              <a:rPr lang="en-AU" sz="3100" dirty="0" smtClean="0">
                <a:solidFill>
                  <a:srgbClr val="000000"/>
                </a:solidFill>
              </a:rPr>
            </a:br>
            <a:r>
              <a:rPr lang="en-AU" sz="3100" dirty="0" smtClean="0">
                <a:solidFill>
                  <a:srgbClr val="000000"/>
                </a:solidFill>
              </a:rPr>
              <a:t>LFT</a:t>
            </a:r>
            <a:br>
              <a:rPr lang="en-AU" sz="3100" dirty="0" smtClean="0">
                <a:solidFill>
                  <a:srgbClr val="000000"/>
                </a:solidFill>
              </a:rPr>
            </a:br>
            <a:r>
              <a:rPr lang="en-AU" sz="3100" dirty="0" smtClean="0">
                <a:solidFill>
                  <a:srgbClr val="000000"/>
                </a:solidFill>
              </a:rPr>
              <a:t>  CT Scan</a:t>
            </a:r>
            <a:br>
              <a:rPr lang="en-AU" sz="3100" dirty="0" smtClean="0">
                <a:solidFill>
                  <a:srgbClr val="000000"/>
                </a:solidFill>
              </a:rPr>
            </a:br>
            <a:r>
              <a:rPr lang="en-AU" sz="3100" dirty="0" smtClean="0">
                <a:solidFill>
                  <a:srgbClr val="000000"/>
                </a:solidFill>
              </a:rPr>
              <a:t>   Electrolytes </a:t>
            </a:r>
            <a:br>
              <a:rPr lang="en-AU" sz="3100" dirty="0" smtClean="0">
                <a:solidFill>
                  <a:srgbClr val="000000"/>
                </a:solidFill>
              </a:rPr>
            </a:br>
            <a:r>
              <a:rPr lang="en-AU" sz="3100" dirty="0" smtClean="0">
                <a:solidFill>
                  <a:srgbClr val="000000"/>
                </a:solidFill>
              </a:rPr>
              <a:t>     Hemodynamic monitoring </a:t>
            </a:r>
            <a:br>
              <a:rPr lang="en-AU" sz="3100" dirty="0" smtClean="0">
                <a:solidFill>
                  <a:srgbClr val="000000"/>
                </a:solidFill>
              </a:rPr>
            </a:br>
            <a:r>
              <a:rPr lang="en-AU" dirty="0" smtClean="0">
                <a:solidFill>
                  <a:srgbClr val="000000"/>
                </a:solidFill>
              </a:rPr>
              <a:t/>
            </a:r>
            <a:br>
              <a:rPr lang="en-AU" dirty="0" smtClean="0">
                <a:solidFill>
                  <a:srgbClr val="000000"/>
                </a:solidFill>
              </a:rPr>
            </a:br>
            <a:endParaRPr lang="en-AU" dirty="0">
              <a:solidFill>
                <a:srgbClr val="000000"/>
              </a:solidFill>
            </a:endParaRPr>
          </a:p>
        </p:txBody>
      </p:sp>
      <p:sp>
        <p:nvSpPr>
          <p:cNvPr id="3" name="Rectangle 2"/>
          <p:cNvSpPr/>
          <p:nvPr/>
        </p:nvSpPr>
        <p:spPr>
          <a:xfrm>
            <a:off x="2861660" y="476672"/>
            <a:ext cx="2581283" cy="707886"/>
          </a:xfrm>
          <a:prstGeom prst="rect">
            <a:avLst/>
          </a:prstGeom>
          <a:noFill/>
        </p:spPr>
        <p:txBody>
          <a:bodyPr wrap="none" lIns="91440" tIns="45720" rIns="91440" bIns="45720">
            <a:spAutoFit/>
          </a:bodyPr>
          <a:lstStyle/>
          <a:p>
            <a:pPr algn="ctr"/>
            <a:r>
              <a:rPr lang="en-AU" sz="4000" b="1" u="sng"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DIAGNOSIS</a:t>
            </a:r>
            <a:endParaRPr lang="en-AU" sz="4000" b="1" u="sng"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p:txBody>
      </p:sp>
      <p:pic>
        <p:nvPicPr>
          <p:cNvPr id="2050" name="Picture 2" descr="C:\Users\JIJUJUBY\Pictures\images[1].jpg"/>
          <p:cNvPicPr>
            <a:picLocks noChangeAspect="1" noChangeArrowheads="1"/>
          </p:cNvPicPr>
          <p:nvPr/>
        </p:nvPicPr>
        <p:blipFill>
          <a:blip r:embed="rId2"/>
          <a:srcRect/>
          <a:stretch>
            <a:fillRect/>
          </a:stretch>
        </p:blipFill>
        <p:spPr bwMode="auto">
          <a:xfrm>
            <a:off x="2571736" y="1142985"/>
            <a:ext cx="3857652" cy="2928957"/>
          </a:xfrm>
          <a:prstGeom prst="rect">
            <a:avLst/>
          </a:prstGeom>
          <a:noFill/>
        </p:spPr>
      </p:pic>
    </p:spTree>
    <p:extLst>
      <p:ext uri="{BB962C8B-B14F-4D97-AF65-F5344CB8AC3E}">
        <p14:creationId xmlns:p14="http://schemas.microsoft.com/office/powerpoint/2010/main" val="2153376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a:blipFill>
            <a:blip r:embed="rId2"/>
            <a:tile tx="0" ty="0" sx="100000" sy="100000" flip="none" algn="tl"/>
          </a:blipFill>
          <a:ln>
            <a:solidFill>
              <a:schemeClr val="accent2">
                <a:lumMod val="40000"/>
                <a:lumOff val="60000"/>
              </a:schemeClr>
            </a:solidFill>
          </a:ln>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pPr marL="857250" indent="-857250"/>
            <a:r>
              <a:rPr lang="en-AU"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r>
            <a:br>
              <a:rPr lang="en-AU"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br>
            <a:r>
              <a:rPr lang="en-AU"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r>
            <a:br>
              <a:rPr lang="en-AU"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br>
            <a:r>
              <a:rPr lang="en-AU"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r>
            <a:br>
              <a:rPr lang="en-AU"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br>
            <a:r>
              <a:rPr lang="en-AU"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r>
            <a:br>
              <a:rPr lang="en-AU"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br>
            <a:endParaRPr lang="en-AU" sz="3100" b="1" dirty="0">
              <a:ln w="11430"/>
              <a:solidFill>
                <a:schemeClr val="accent1"/>
              </a:solidFill>
              <a:effectLst/>
            </a:endParaRPr>
          </a:p>
        </p:txBody>
      </p:sp>
      <p:sp>
        <p:nvSpPr>
          <p:cNvPr id="4" name="Rectangle 3"/>
          <p:cNvSpPr/>
          <p:nvPr/>
        </p:nvSpPr>
        <p:spPr>
          <a:xfrm>
            <a:off x="500034" y="428604"/>
            <a:ext cx="8286808" cy="5324535"/>
          </a:xfrm>
          <a:prstGeom prst="rect">
            <a:avLst/>
          </a:prstGeom>
          <a:noFill/>
        </p:spPr>
        <p:txBody>
          <a:bodyPr wrap="square" lIns="91440" tIns="45720" rIns="91440" bIns="45720">
            <a:spAutoFit/>
          </a:bodyPr>
          <a:lstStyle/>
          <a:p>
            <a:pPr algn="ctr"/>
            <a:r>
              <a:rPr lang="en-AU" sz="3600" b="1" u="sng"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TREATMENT PLAN</a:t>
            </a:r>
          </a:p>
          <a:p>
            <a:pPr algn="ctr"/>
            <a:r>
              <a:rPr lang="en-AU"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Oxygen </a:t>
            </a:r>
            <a:r>
              <a:rPr lang="en-AU"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therapy</a:t>
            </a:r>
            <a:br>
              <a:rPr lang="en-AU"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br>
            <a:r>
              <a:rPr lang="en-AU"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mechanical ventilation</a:t>
            </a:r>
            <a:br>
              <a:rPr lang="en-AU"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br>
            <a:r>
              <a:rPr lang="en-AU"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(CPAP AND BIPAP)</a:t>
            </a:r>
            <a:br>
              <a:rPr lang="en-AU"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br>
            <a:r>
              <a:rPr lang="en-AU"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Fluid therapy</a:t>
            </a:r>
            <a:br>
              <a:rPr lang="en-AU"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br>
            <a:r>
              <a:rPr lang="en-AU"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Hemodynamic </a:t>
            </a:r>
            <a:r>
              <a:rPr lang="en-AU"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stability</a:t>
            </a:r>
          </a:p>
          <a:p>
            <a:pPr algn="ctr"/>
            <a:r>
              <a:rPr lang="en-AU" sz="3600" b="1" u="sng"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DRUG THERAPY AND SIDE EFFECTS</a:t>
            </a:r>
          </a:p>
          <a:p>
            <a:pPr algn="ctr"/>
            <a:r>
              <a:rPr lang="en-AU"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FRUSEMIDE</a:t>
            </a:r>
          </a:p>
          <a:p>
            <a:pPr algn="ctr"/>
            <a:r>
              <a:rPr lang="en-AU"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MORPHINE SULPHATE</a:t>
            </a:r>
          </a:p>
          <a:p>
            <a:pPr algn="ctr"/>
            <a:r>
              <a:rPr lang="en-AU"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NONADRENALINE</a:t>
            </a:r>
            <a:endParaRPr lang="en-AU" sz="36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extLst>
      <p:ext uri="{BB962C8B-B14F-4D97-AF65-F5344CB8AC3E}">
        <p14:creationId xmlns:p14="http://schemas.microsoft.com/office/powerpoint/2010/main" val="3342121624"/>
      </p:ext>
    </p:extLst>
  </p:cSld>
  <p:clrMapOvr>
    <a:masterClrMapping/>
  </p:clrMapOvr>
</p:sld>
</file>

<file path=ppt/theme/theme1.xml><?xml version="1.0" encoding="utf-8"?>
<a:theme xmlns:a="http://schemas.openxmlformats.org/drawingml/2006/main" name="Office Theme">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556</TotalTime>
  <Words>99</Words>
  <Application>Microsoft Office PowerPoint</Application>
  <PresentationFormat>On-screen Show (4:3)</PresentationFormat>
  <Paragraphs>48</Paragraphs>
  <Slides>12</Slides>
  <Notes>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CASE STUDY  PULMONARY OEDEMA </vt:lpstr>
      <vt:lpstr>PowerPoint Presentation</vt:lpstr>
      <vt:lpstr>                                                               DEFINITION OF                              PULMONARY EDEMA         (Ezzone,2007) </vt:lpstr>
      <vt:lpstr>ETIOLOGY</vt:lpstr>
      <vt:lpstr>PowerPoint Presentation</vt:lpstr>
      <vt:lpstr>Due to Non-Cardiogenic factors                             (Trauma)               Where the hemodynamic status is unstable          leads to increased fluid volume intake           the integrity of the alveoli become compromised          results in severe inflammatory response                   damaged cells release chemicals (histamine, bradykinin)    causes blood vessels to leak fluid in to the tissue   results in oedema in the lungs </vt:lpstr>
      <vt:lpstr>                                                   SIGNS AND SYMPTOMS       -Peripheral oedema,        -cyanosis, Diaphoresis,        -Tachypnoea, dyspnoea       -Tachycardia, Hypoxia        - High or low B.P, Respiratory rate                        multiple trauma           Bruising around the fracture,          Tenderness, Swelling, Pain, Bleeding                                            </vt:lpstr>
      <vt:lpstr>        Chest X-ray ABG LFT   CT Scan    Electrolytes       Hemodynamic monitoring   </vt:lpstr>
      <vt:lpstr>    </vt:lpstr>
      <vt:lpstr>  </vt:lpstr>
      <vt:lpstr>          -Monitoring vital signs     -Provide breathing support     -Positioning the patient     -Fluid restriction     -Check weight regularly     -Check electrolytes      -Measure urine output daily     -Health Education     -Maintain the patient’s nutritional status       (Ezzon,2007)</vt:lpstr>
      <vt:lpstr>                       GROUP MEMBERS                               JUBY                              REENA                                     SWETHA                                       JITTY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CASE STUDY      PULMONARY OEDEMA </dc:title>
  <dc:creator>JIJUJUBY</dc:creator>
  <cp:lastModifiedBy>Student</cp:lastModifiedBy>
  <cp:revision>82</cp:revision>
  <dcterms:created xsi:type="dcterms:W3CDTF">2011-09-07T06:35:14Z</dcterms:created>
  <dcterms:modified xsi:type="dcterms:W3CDTF">2011-09-15T01:51:16Z</dcterms:modified>
</cp:coreProperties>
</file>