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4" r:id="rId7"/>
    <p:sldId id="261" r:id="rId8"/>
    <p:sldId id="262" r:id="rId9"/>
    <p:sldId id="263"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A675E78-0008-4B8C-8726-C0ED1C2FF06E}" type="doc">
      <dgm:prSet loTypeId="urn:microsoft.com/office/officeart/2005/8/layout/hierarchy4" loCatId="relationship" qsTypeId="urn:microsoft.com/office/officeart/2005/8/quickstyle/simple1" qsCatId="simple" csTypeId="urn:microsoft.com/office/officeart/2005/8/colors/accent1_2" csCatId="accent1"/>
      <dgm:spPr/>
      <dgm:t>
        <a:bodyPr/>
        <a:lstStyle/>
        <a:p>
          <a:endParaRPr lang="en-SG"/>
        </a:p>
      </dgm:t>
    </dgm:pt>
    <dgm:pt modelId="{680DFFF7-1492-490A-BA9B-8B31F5B44A50}">
      <dgm:prSet/>
      <dgm:spPr/>
      <dgm:t>
        <a:bodyPr/>
        <a:lstStyle/>
        <a:p>
          <a:pPr rtl="0"/>
          <a:r>
            <a:rPr lang="en-US" b="0" baseline="0" dirty="0" smtClean="0"/>
            <a:t>Thank you</a:t>
          </a:r>
          <a:endParaRPr lang="en-SG" b="0" baseline="0" dirty="0"/>
        </a:p>
      </dgm:t>
    </dgm:pt>
    <dgm:pt modelId="{B5B3B453-A628-46BD-9318-63969BF3674C}" type="parTrans" cxnId="{925F23AA-0845-4D26-81D2-198C0D68050C}">
      <dgm:prSet/>
      <dgm:spPr/>
      <dgm:t>
        <a:bodyPr/>
        <a:lstStyle/>
        <a:p>
          <a:endParaRPr lang="en-SG"/>
        </a:p>
      </dgm:t>
    </dgm:pt>
    <dgm:pt modelId="{4BA85538-9AE8-456A-99AE-B6818AA39D7F}" type="sibTrans" cxnId="{925F23AA-0845-4D26-81D2-198C0D68050C}">
      <dgm:prSet/>
      <dgm:spPr/>
      <dgm:t>
        <a:bodyPr/>
        <a:lstStyle/>
        <a:p>
          <a:endParaRPr lang="en-SG"/>
        </a:p>
      </dgm:t>
    </dgm:pt>
    <dgm:pt modelId="{8CD88CF3-2283-4CB8-8941-15F9A2B55B10}" type="pres">
      <dgm:prSet presAssocID="{FA675E78-0008-4B8C-8726-C0ED1C2FF06E}" presName="Name0" presStyleCnt="0">
        <dgm:presLayoutVars>
          <dgm:chPref val="1"/>
          <dgm:dir/>
          <dgm:animOne val="branch"/>
          <dgm:animLvl val="lvl"/>
          <dgm:resizeHandles/>
        </dgm:presLayoutVars>
      </dgm:prSet>
      <dgm:spPr/>
      <dgm:t>
        <a:bodyPr/>
        <a:lstStyle/>
        <a:p>
          <a:endParaRPr lang="en-SG"/>
        </a:p>
      </dgm:t>
    </dgm:pt>
    <dgm:pt modelId="{ED2D2575-DA13-4909-B8E7-0FFDB3D48707}" type="pres">
      <dgm:prSet presAssocID="{680DFFF7-1492-490A-BA9B-8B31F5B44A50}" presName="vertOne" presStyleCnt="0"/>
      <dgm:spPr/>
    </dgm:pt>
    <dgm:pt modelId="{F5343617-2876-4E8F-BE44-B97A033C2803}" type="pres">
      <dgm:prSet presAssocID="{680DFFF7-1492-490A-BA9B-8B31F5B44A50}" presName="txOne" presStyleLbl="node0" presStyleIdx="0" presStyleCnt="1">
        <dgm:presLayoutVars>
          <dgm:chPref val="3"/>
        </dgm:presLayoutVars>
      </dgm:prSet>
      <dgm:spPr/>
      <dgm:t>
        <a:bodyPr/>
        <a:lstStyle/>
        <a:p>
          <a:endParaRPr lang="en-SG"/>
        </a:p>
      </dgm:t>
    </dgm:pt>
    <dgm:pt modelId="{4D33D8A2-9F08-418C-A255-EF17AA470A9B}" type="pres">
      <dgm:prSet presAssocID="{680DFFF7-1492-490A-BA9B-8B31F5B44A50}" presName="horzOne" presStyleCnt="0"/>
      <dgm:spPr/>
    </dgm:pt>
  </dgm:ptLst>
  <dgm:cxnLst>
    <dgm:cxn modelId="{925F23AA-0845-4D26-81D2-198C0D68050C}" srcId="{FA675E78-0008-4B8C-8726-C0ED1C2FF06E}" destId="{680DFFF7-1492-490A-BA9B-8B31F5B44A50}" srcOrd="0" destOrd="0" parTransId="{B5B3B453-A628-46BD-9318-63969BF3674C}" sibTransId="{4BA85538-9AE8-456A-99AE-B6818AA39D7F}"/>
    <dgm:cxn modelId="{3242E7E4-1D56-4463-AF3F-C7C46755D567}" type="presOf" srcId="{680DFFF7-1492-490A-BA9B-8B31F5B44A50}" destId="{F5343617-2876-4E8F-BE44-B97A033C2803}" srcOrd="0" destOrd="0" presId="urn:microsoft.com/office/officeart/2005/8/layout/hierarchy4"/>
    <dgm:cxn modelId="{D3A66C9E-D895-4F7E-8FD4-73D40A417F05}" type="presOf" srcId="{FA675E78-0008-4B8C-8726-C0ED1C2FF06E}" destId="{8CD88CF3-2283-4CB8-8941-15F9A2B55B10}" srcOrd="0" destOrd="0" presId="urn:microsoft.com/office/officeart/2005/8/layout/hierarchy4"/>
    <dgm:cxn modelId="{971D7DDD-4DAE-42E6-96F0-E962F81B1AE1}" type="presParOf" srcId="{8CD88CF3-2283-4CB8-8941-15F9A2B55B10}" destId="{ED2D2575-DA13-4909-B8E7-0FFDB3D48707}" srcOrd="0" destOrd="0" presId="urn:microsoft.com/office/officeart/2005/8/layout/hierarchy4"/>
    <dgm:cxn modelId="{ECB58CC0-16DA-4782-BE39-DBF5B285EEB2}" type="presParOf" srcId="{ED2D2575-DA13-4909-B8E7-0FFDB3D48707}" destId="{F5343617-2876-4E8F-BE44-B97A033C2803}" srcOrd="0" destOrd="0" presId="urn:microsoft.com/office/officeart/2005/8/layout/hierarchy4"/>
    <dgm:cxn modelId="{2F363265-58C8-4F30-B9C8-728FD776863B}" type="presParOf" srcId="{ED2D2575-DA13-4909-B8E7-0FFDB3D48707}" destId="{4D33D8A2-9F08-418C-A255-EF17AA470A9B}" srcOrd="1" destOrd="0" presId="urn:microsoft.com/office/officeart/2005/8/layout/hierarchy4"/>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907FBF6E-DC17-4720-9DEE-1E07DC06BB71}" type="datetimeFigureOut">
              <a:rPr lang="en-SG" smtClean="0"/>
              <a:pPr/>
              <a:t>30/11/2011</a:t>
            </a:fld>
            <a:endParaRPr lang="en-SG"/>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SG"/>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95EDE833-CA58-4E23-937A-97F8E0E1E68D}" type="slidenum">
              <a:rPr lang="en-SG" smtClean="0"/>
              <a:pPr/>
              <a:t>‹#›</a:t>
            </a:fld>
            <a:endParaRPr lang="en-SG"/>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07FBF6E-DC17-4720-9DEE-1E07DC06BB71}" type="datetimeFigureOut">
              <a:rPr lang="en-SG" smtClean="0"/>
              <a:pPr/>
              <a:t>30/11/2011</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95EDE833-CA58-4E23-937A-97F8E0E1E68D}" type="slidenum">
              <a:rPr lang="en-SG" smtClean="0"/>
              <a:pPr/>
              <a:t>‹#›</a:t>
            </a:fld>
            <a:endParaRPr lang="en-S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07FBF6E-DC17-4720-9DEE-1E07DC06BB71}" type="datetimeFigureOut">
              <a:rPr lang="en-SG" smtClean="0"/>
              <a:pPr/>
              <a:t>30/11/2011</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95EDE833-CA58-4E23-937A-97F8E0E1E68D}" type="slidenum">
              <a:rPr lang="en-SG" smtClean="0"/>
              <a:pPr/>
              <a:t>‹#›</a:t>
            </a:fld>
            <a:endParaRPr lang="en-SG"/>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907FBF6E-DC17-4720-9DEE-1E07DC06BB71}" type="datetimeFigureOut">
              <a:rPr lang="en-SG" smtClean="0"/>
              <a:pPr/>
              <a:t>30/11/2011</a:t>
            </a:fld>
            <a:endParaRPr lang="en-SG"/>
          </a:p>
        </p:txBody>
      </p:sp>
      <p:sp>
        <p:nvSpPr>
          <p:cNvPr id="9" name="Slide Number Placeholder 8"/>
          <p:cNvSpPr>
            <a:spLocks noGrp="1"/>
          </p:cNvSpPr>
          <p:nvPr>
            <p:ph type="sldNum" sz="quarter" idx="15"/>
          </p:nvPr>
        </p:nvSpPr>
        <p:spPr/>
        <p:txBody>
          <a:bodyPr rtlCol="0"/>
          <a:lstStyle/>
          <a:p>
            <a:fld id="{95EDE833-CA58-4E23-937A-97F8E0E1E68D}" type="slidenum">
              <a:rPr lang="en-SG" smtClean="0"/>
              <a:pPr/>
              <a:t>‹#›</a:t>
            </a:fld>
            <a:endParaRPr lang="en-SG"/>
          </a:p>
        </p:txBody>
      </p:sp>
      <p:sp>
        <p:nvSpPr>
          <p:cNvPr id="10" name="Footer Placeholder 9"/>
          <p:cNvSpPr>
            <a:spLocks noGrp="1"/>
          </p:cNvSpPr>
          <p:nvPr>
            <p:ph type="ftr" sz="quarter" idx="16"/>
          </p:nvPr>
        </p:nvSpPr>
        <p:spPr/>
        <p:txBody>
          <a:bodyPr rtlCol="0"/>
          <a:lstStyle/>
          <a:p>
            <a:endParaRPr lang="en-SG"/>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907FBF6E-DC17-4720-9DEE-1E07DC06BB71}" type="datetimeFigureOut">
              <a:rPr lang="en-SG" smtClean="0"/>
              <a:pPr/>
              <a:t>30/11/2011</a:t>
            </a:fld>
            <a:endParaRPr lang="en-SG"/>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SG"/>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95EDE833-CA58-4E23-937A-97F8E0E1E68D}" type="slidenum">
              <a:rPr lang="en-SG" smtClean="0"/>
              <a:pPr/>
              <a:t>‹#›</a:t>
            </a:fld>
            <a:endParaRPr lang="en-SG"/>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907FBF6E-DC17-4720-9DEE-1E07DC06BB71}" type="datetimeFigureOut">
              <a:rPr lang="en-SG" smtClean="0"/>
              <a:pPr/>
              <a:t>30/11/2011</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95EDE833-CA58-4E23-937A-97F8E0E1E68D}" type="slidenum">
              <a:rPr lang="en-SG" smtClean="0"/>
              <a:pPr/>
              <a:t>‹#›</a:t>
            </a:fld>
            <a:endParaRPr lang="en-SG"/>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907FBF6E-DC17-4720-9DEE-1E07DC06BB71}" type="datetimeFigureOut">
              <a:rPr lang="en-SG" smtClean="0"/>
              <a:pPr/>
              <a:t>30/11/2011</a:t>
            </a:fld>
            <a:endParaRPr lang="en-SG"/>
          </a:p>
        </p:txBody>
      </p:sp>
      <p:sp>
        <p:nvSpPr>
          <p:cNvPr id="8" name="Footer Placeholder 7"/>
          <p:cNvSpPr>
            <a:spLocks noGrp="1"/>
          </p:cNvSpPr>
          <p:nvPr>
            <p:ph type="ftr" sz="quarter" idx="11"/>
          </p:nvPr>
        </p:nvSpPr>
        <p:spPr/>
        <p:txBody>
          <a:bodyPr/>
          <a:lstStyle/>
          <a:p>
            <a:endParaRPr lang="en-SG"/>
          </a:p>
        </p:txBody>
      </p:sp>
      <p:sp>
        <p:nvSpPr>
          <p:cNvPr id="9" name="Slide Number Placeholder 8"/>
          <p:cNvSpPr>
            <a:spLocks noGrp="1"/>
          </p:cNvSpPr>
          <p:nvPr>
            <p:ph type="sldNum" sz="quarter" idx="12"/>
          </p:nvPr>
        </p:nvSpPr>
        <p:spPr/>
        <p:txBody>
          <a:bodyPr/>
          <a:lstStyle/>
          <a:p>
            <a:fld id="{95EDE833-CA58-4E23-937A-97F8E0E1E68D}" type="slidenum">
              <a:rPr lang="en-SG" smtClean="0"/>
              <a:pPr/>
              <a:t>‹#›</a:t>
            </a:fld>
            <a:endParaRPr lang="en-SG"/>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907FBF6E-DC17-4720-9DEE-1E07DC06BB71}" type="datetimeFigureOut">
              <a:rPr lang="en-SG" smtClean="0"/>
              <a:pPr/>
              <a:t>30/11/2011</a:t>
            </a:fld>
            <a:endParaRPr lang="en-SG"/>
          </a:p>
        </p:txBody>
      </p:sp>
      <p:sp>
        <p:nvSpPr>
          <p:cNvPr id="7" name="Slide Number Placeholder 6"/>
          <p:cNvSpPr>
            <a:spLocks noGrp="1"/>
          </p:cNvSpPr>
          <p:nvPr>
            <p:ph type="sldNum" sz="quarter" idx="11"/>
          </p:nvPr>
        </p:nvSpPr>
        <p:spPr/>
        <p:txBody>
          <a:bodyPr rtlCol="0"/>
          <a:lstStyle/>
          <a:p>
            <a:fld id="{95EDE833-CA58-4E23-937A-97F8E0E1E68D}" type="slidenum">
              <a:rPr lang="en-SG" smtClean="0"/>
              <a:pPr/>
              <a:t>‹#›</a:t>
            </a:fld>
            <a:endParaRPr lang="en-SG"/>
          </a:p>
        </p:txBody>
      </p:sp>
      <p:sp>
        <p:nvSpPr>
          <p:cNvPr id="8" name="Footer Placeholder 7"/>
          <p:cNvSpPr>
            <a:spLocks noGrp="1"/>
          </p:cNvSpPr>
          <p:nvPr>
            <p:ph type="ftr" sz="quarter" idx="12"/>
          </p:nvPr>
        </p:nvSpPr>
        <p:spPr/>
        <p:txBody>
          <a:bodyPr rtlCol="0"/>
          <a:lstStyle/>
          <a:p>
            <a:endParaRPr lang="en-S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7FBF6E-DC17-4720-9DEE-1E07DC06BB71}" type="datetimeFigureOut">
              <a:rPr lang="en-SG" smtClean="0"/>
              <a:pPr/>
              <a:t>30/11/2011</a:t>
            </a:fld>
            <a:endParaRPr lang="en-SG"/>
          </a:p>
        </p:txBody>
      </p:sp>
      <p:sp>
        <p:nvSpPr>
          <p:cNvPr id="3" name="Footer Placeholder 2"/>
          <p:cNvSpPr>
            <a:spLocks noGrp="1"/>
          </p:cNvSpPr>
          <p:nvPr>
            <p:ph type="ftr" sz="quarter" idx="11"/>
          </p:nvPr>
        </p:nvSpPr>
        <p:spPr/>
        <p:txBody>
          <a:bodyPr/>
          <a:lstStyle/>
          <a:p>
            <a:endParaRPr lang="en-SG"/>
          </a:p>
        </p:txBody>
      </p:sp>
      <p:sp>
        <p:nvSpPr>
          <p:cNvPr id="4" name="Slide Number Placeholder 3"/>
          <p:cNvSpPr>
            <a:spLocks noGrp="1"/>
          </p:cNvSpPr>
          <p:nvPr>
            <p:ph type="sldNum" sz="quarter" idx="12"/>
          </p:nvPr>
        </p:nvSpPr>
        <p:spPr/>
        <p:txBody>
          <a:bodyPr/>
          <a:lstStyle/>
          <a:p>
            <a:fld id="{95EDE833-CA58-4E23-937A-97F8E0E1E68D}" type="slidenum">
              <a:rPr lang="en-SG" smtClean="0"/>
              <a:pPr/>
              <a:t>‹#›</a:t>
            </a:fld>
            <a:endParaRPr lang="en-S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907FBF6E-DC17-4720-9DEE-1E07DC06BB71}" type="datetimeFigureOut">
              <a:rPr lang="en-SG" smtClean="0"/>
              <a:pPr/>
              <a:t>30/11/2011</a:t>
            </a:fld>
            <a:endParaRPr lang="en-SG"/>
          </a:p>
        </p:txBody>
      </p:sp>
      <p:sp>
        <p:nvSpPr>
          <p:cNvPr id="22" name="Slide Number Placeholder 21"/>
          <p:cNvSpPr>
            <a:spLocks noGrp="1"/>
          </p:cNvSpPr>
          <p:nvPr>
            <p:ph type="sldNum" sz="quarter" idx="15"/>
          </p:nvPr>
        </p:nvSpPr>
        <p:spPr/>
        <p:txBody>
          <a:bodyPr rtlCol="0"/>
          <a:lstStyle/>
          <a:p>
            <a:fld id="{95EDE833-CA58-4E23-937A-97F8E0E1E68D}" type="slidenum">
              <a:rPr lang="en-SG" smtClean="0"/>
              <a:pPr/>
              <a:t>‹#›</a:t>
            </a:fld>
            <a:endParaRPr lang="en-SG"/>
          </a:p>
        </p:txBody>
      </p:sp>
      <p:sp>
        <p:nvSpPr>
          <p:cNvPr id="23" name="Footer Placeholder 22"/>
          <p:cNvSpPr>
            <a:spLocks noGrp="1"/>
          </p:cNvSpPr>
          <p:nvPr>
            <p:ph type="ftr" sz="quarter" idx="16"/>
          </p:nvPr>
        </p:nvSpPr>
        <p:spPr/>
        <p:txBody>
          <a:bodyPr rtlCol="0"/>
          <a:lstStyle/>
          <a:p>
            <a:endParaRPr lang="en-SG"/>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907FBF6E-DC17-4720-9DEE-1E07DC06BB71}" type="datetimeFigureOut">
              <a:rPr lang="en-SG" smtClean="0"/>
              <a:pPr/>
              <a:t>30/11/2011</a:t>
            </a:fld>
            <a:endParaRPr lang="en-SG"/>
          </a:p>
        </p:txBody>
      </p:sp>
      <p:sp>
        <p:nvSpPr>
          <p:cNvPr id="18" name="Slide Number Placeholder 17"/>
          <p:cNvSpPr>
            <a:spLocks noGrp="1"/>
          </p:cNvSpPr>
          <p:nvPr>
            <p:ph type="sldNum" sz="quarter" idx="11"/>
          </p:nvPr>
        </p:nvSpPr>
        <p:spPr/>
        <p:txBody>
          <a:bodyPr rtlCol="0"/>
          <a:lstStyle/>
          <a:p>
            <a:fld id="{95EDE833-CA58-4E23-937A-97F8E0E1E68D}" type="slidenum">
              <a:rPr lang="en-SG" smtClean="0"/>
              <a:pPr/>
              <a:t>‹#›</a:t>
            </a:fld>
            <a:endParaRPr lang="en-SG"/>
          </a:p>
        </p:txBody>
      </p:sp>
      <p:sp>
        <p:nvSpPr>
          <p:cNvPr id="21" name="Footer Placeholder 20"/>
          <p:cNvSpPr>
            <a:spLocks noGrp="1"/>
          </p:cNvSpPr>
          <p:nvPr>
            <p:ph type="ftr" sz="quarter" idx="12"/>
          </p:nvPr>
        </p:nvSpPr>
        <p:spPr/>
        <p:txBody>
          <a:bodyPr rtlCol="0"/>
          <a:lstStyle/>
          <a:p>
            <a:endParaRPr lang="en-SG"/>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907FBF6E-DC17-4720-9DEE-1E07DC06BB71}" type="datetimeFigureOut">
              <a:rPr lang="en-SG" smtClean="0"/>
              <a:pPr/>
              <a:t>30/11/2011</a:t>
            </a:fld>
            <a:endParaRPr lang="en-SG"/>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SG"/>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95EDE833-CA58-4E23-937A-97F8E0E1E68D}" type="slidenum">
              <a:rPr lang="en-SG" smtClean="0"/>
              <a:pPr/>
              <a:t>‹#›</a:t>
            </a:fld>
            <a:endParaRPr lang="en-SG"/>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n-US" sz="5400" dirty="0" smtClean="0"/>
              <a:t>A presentation on diabetes mellitus in indigenous and non-indigenous population among </a:t>
            </a:r>
            <a:r>
              <a:rPr lang="en-US" sz="5400" dirty="0" err="1" smtClean="0"/>
              <a:t>australia</a:t>
            </a:r>
            <a:r>
              <a:rPr lang="en-US" sz="5400" dirty="0" smtClean="0"/>
              <a:t> </a:t>
            </a:r>
            <a:endParaRPr lang="en-SG" sz="5400" dirty="0"/>
          </a:p>
        </p:txBody>
      </p:sp>
      <p:sp>
        <p:nvSpPr>
          <p:cNvPr id="3" name="Subtitle 2"/>
          <p:cNvSpPr>
            <a:spLocks noGrp="1"/>
          </p:cNvSpPr>
          <p:nvPr>
            <p:ph type="subTitle" idx="1"/>
          </p:nvPr>
        </p:nvSpPr>
        <p:spPr>
          <a:xfrm>
            <a:off x="2627784" y="5013176"/>
            <a:ext cx="6172200" cy="1371600"/>
          </a:xfrm>
        </p:spPr>
        <p:txBody>
          <a:bodyPr/>
          <a:lstStyle/>
          <a:p>
            <a:endParaRPr lang="en-US" dirty="0" smtClean="0"/>
          </a:p>
          <a:p>
            <a:r>
              <a:rPr lang="en-US" sz="2000" dirty="0" smtClean="0"/>
              <a:t>PREPARED BY:MR.GIJIL CHALAYIL JOSE</a:t>
            </a:r>
            <a:endParaRPr lang="en-SG" sz="2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SG" dirty="0"/>
          </a:p>
        </p:txBody>
      </p:sp>
      <p:sp>
        <p:nvSpPr>
          <p:cNvPr id="3" name="Content Placeholder 2"/>
          <p:cNvSpPr>
            <a:spLocks noGrp="1"/>
          </p:cNvSpPr>
          <p:nvPr>
            <p:ph sz="quarter" idx="1"/>
          </p:nvPr>
        </p:nvSpPr>
        <p:spPr/>
        <p:txBody>
          <a:bodyPr>
            <a:normAutofit/>
          </a:bodyPr>
          <a:lstStyle/>
          <a:p>
            <a:pPr marL="457200" indent="-457200">
              <a:buFont typeface="+mj-lt"/>
              <a:buAutoNum type="arabicPeriod"/>
            </a:pPr>
            <a:r>
              <a:rPr lang="en-US" sz="2000" b="1" dirty="0" err="1" smtClean="0"/>
              <a:t>Levene.S</a:t>
            </a:r>
            <a:r>
              <a:rPr lang="en-US" sz="2000" b="1" dirty="0" smtClean="0"/>
              <a:t> &amp; </a:t>
            </a:r>
            <a:r>
              <a:rPr lang="en-US" sz="2000" b="1" dirty="0" err="1" smtClean="0"/>
              <a:t>Donnelly.R</a:t>
            </a:r>
            <a:r>
              <a:rPr lang="en-US" sz="2000" b="1" dirty="0" smtClean="0"/>
              <a:t> </a:t>
            </a:r>
            <a:r>
              <a:rPr lang="en-US" sz="2000" dirty="0" smtClean="0"/>
              <a:t>(2007) </a:t>
            </a:r>
            <a:r>
              <a:rPr lang="en-US" sz="2000" i="1" dirty="0" smtClean="0"/>
              <a:t>Management of type-2 diabetes mellitus , A practical guide</a:t>
            </a:r>
            <a:r>
              <a:rPr lang="en-US" sz="2000" dirty="0" smtClean="0"/>
              <a:t> , second edition , Butterworth Heinemann Elsevier Publication , PP:6.</a:t>
            </a:r>
          </a:p>
          <a:p>
            <a:pPr marL="457200" indent="-457200">
              <a:buFont typeface="+mj-lt"/>
              <a:buAutoNum type="arabicPeriod"/>
            </a:pPr>
            <a:r>
              <a:rPr lang="en-US" sz="2000" b="1" dirty="0" err="1" smtClean="0"/>
              <a:t>Grundy.J</a:t>
            </a:r>
            <a:r>
              <a:rPr lang="en-US" sz="2000" b="1" dirty="0" smtClean="0"/>
              <a:t> &amp; </a:t>
            </a:r>
            <a:r>
              <a:rPr lang="en-US" sz="2000" b="1" dirty="0" err="1" smtClean="0"/>
              <a:t>Wakermann.J</a:t>
            </a:r>
            <a:r>
              <a:rPr lang="en-US" sz="2000" b="1" dirty="0" smtClean="0"/>
              <a:t> </a:t>
            </a:r>
            <a:r>
              <a:rPr lang="en-US" sz="2000" dirty="0" smtClean="0"/>
              <a:t>(2001) </a:t>
            </a:r>
            <a:r>
              <a:rPr lang="en-US" sz="2000" i="1" dirty="0" smtClean="0"/>
              <a:t>Diabetes screening </a:t>
            </a:r>
            <a:r>
              <a:rPr lang="en-US" sz="2000" dirty="0" smtClean="0"/>
              <a:t>, vol.30 , no:12 , PP:1141-4.</a:t>
            </a:r>
          </a:p>
          <a:p>
            <a:pPr marL="457200" indent="-457200">
              <a:buFont typeface="+mj-lt"/>
              <a:buAutoNum type="arabicPeriod"/>
            </a:pPr>
            <a:r>
              <a:rPr lang="en-US" sz="2000" b="1" dirty="0" err="1" smtClean="0"/>
              <a:t>Feinglos.M.N</a:t>
            </a:r>
            <a:r>
              <a:rPr lang="en-US" sz="2000" b="1" dirty="0" smtClean="0"/>
              <a:t> &amp; </a:t>
            </a:r>
            <a:r>
              <a:rPr lang="en-US" sz="2000" b="1" dirty="0" err="1" smtClean="0"/>
              <a:t>Bethel.M.A</a:t>
            </a:r>
            <a:r>
              <a:rPr lang="en-US" sz="2000" b="1" dirty="0" smtClean="0"/>
              <a:t> </a:t>
            </a:r>
            <a:r>
              <a:rPr lang="en-US" sz="2000" dirty="0" smtClean="0"/>
              <a:t>(2008</a:t>
            </a:r>
            <a:r>
              <a:rPr lang="en-US" sz="2000" i="1" dirty="0" smtClean="0"/>
              <a:t>) Type-2 diabetes mellitus : an evidence based approach to practical page-4 </a:t>
            </a:r>
            <a:r>
              <a:rPr lang="en-US" sz="2000" dirty="0" smtClean="0"/>
              <a:t>, PP:474.</a:t>
            </a:r>
          </a:p>
          <a:p>
            <a:pPr marL="457200" indent="-457200">
              <a:buFont typeface="+mj-lt"/>
              <a:buAutoNum type="arabicPeriod"/>
            </a:pPr>
            <a:r>
              <a:rPr lang="en-US" sz="2000" b="1" dirty="0" err="1" smtClean="0"/>
              <a:t>Khan.C.R</a:t>
            </a:r>
            <a:r>
              <a:rPr lang="en-US" sz="2000" b="1" dirty="0" smtClean="0"/>
              <a:t> , </a:t>
            </a:r>
            <a:r>
              <a:rPr lang="en-US" sz="2000" b="1" dirty="0" err="1" smtClean="0"/>
              <a:t>Moses.A.C</a:t>
            </a:r>
            <a:r>
              <a:rPr lang="en-US" sz="2000" b="1" dirty="0" smtClean="0"/>
              <a:t> &amp; </a:t>
            </a:r>
            <a:r>
              <a:rPr lang="en-US" sz="2000" b="1" dirty="0" err="1" smtClean="0"/>
              <a:t>Smith.R.J</a:t>
            </a:r>
            <a:r>
              <a:rPr lang="en-US" sz="2000" b="1" dirty="0" smtClean="0"/>
              <a:t> </a:t>
            </a:r>
            <a:r>
              <a:rPr lang="en-US" sz="2000" b="1" dirty="0" err="1" smtClean="0"/>
              <a:t>Joslin’s</a:t>
            </a:r>
            <a:r>
              <a:rPr lang="en-US" sz="2000" b="1" dirty="0" smtClean="0"/>
              <a:t> </a:t>
            </a:r>
            <a:r>
              <a:rPr lang="en-US" sz="2000" i="1" dirty="0" smtClean="0"/>
              <a:t>, Diabetes Mellitus </a:t>
            </a:r>
            <a:r>
              <a:rPr lang="en-US" sz="2000" dirty="0" smtClean="0"/>
              <a:t>, 14</a:t>
            </a:r>
            <a:r>
              <a:rPr lang="en-US" sz="2000" baseline="30000" dirty="0" smtClean="0"/>
              <a:t>th</a:t>
            </a:r>
            <a:r>
              <a:rPr lang="en-US" sz="2000" dirty="0" smtClean="0"/>
              <a:t> edition , Lippincott Williams Publication.</a:t>
            </a:r>
          </a:p>
          <a:p>
            <a:pPr marL="457200" indent="-457200">
              <a:buFont typeface="+mj-lt"/>
              <a:buAutoNum type="arabicPeriod"/>
            </a:pPr>
            <a:r>
              <a:rPr lang="en-US" sz="2000" b="1" dirty="0" err="1" smtClean="0"/>
              <a:t>Gutierrezfcentes.J.A</a:t>
            </a:r>
            <a:r>
              <a:rPr lang="en-US" sz="2000" b="1" dirty="0" smtClean="0"/>
              <a:t>  &amp; </a:t>
            </a:r>
            <a:r>
              <a:rPr lang="en-US" sz="2000" b="1" dirty="0" err="1" smtClean="0"/>
              <a:t>Rios.M.S</a:t>
            </a:r>
            <a:r>
              <a:rPr lang="en-US" sz="2000" dirty="0" smtClean="0"/>
              <a:t> </a:t>
            </a:r>
            <a:r>
              <a:rPr lang="en-US" sz="2000" i="1" dirty="0" smtClean="0"/>
              <a:t>, Type-2 Diabetes mellitus </a:t>
            </a:r>
            <a:r>
              <a:rPr lang="en-US" sz="2000" dirty="0" smtClean="0"/>
              <a:t>, Elsevier Publication , PP:26.</a:t>
            </a:r>
            <a:endParaRPr lang="en-SG" sz="2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457200" y="274638"/>
          <a:ext cx="7467600" cy="114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p:cNvSpPr>
            <a:spLocks noGrp="1"/>
          </p:cNvSpPr>
          <p:nvPr>
            <p:ph sz="quarter" idx="1"/>
          </p:nvPr>
        </p:nvSpPr>
        <p:spPr/>
        <p:txBody>
          <a:bodyPr/>
          <a:lstStyle/>
          <a:p>
            <a:endParaRPr lang="en-SG"/>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br>
              <a:rPr lang="en-US" dirty="0" smtClean="0"/>
            </a:br>
            <a:r>
              <a:rPr lang="en-US" dirty="0" smtClean="0"/>
              <a:t>	</a:t>
            </a:r>
            <a:r>
              <a:rPr lang="en-US" sz="2000" dirty="0" err="1" smtClean="0"/>
              <a:t>i</a:t>
            </a:r>
            <a:endParaRPr lang="en-SG" dirty="0"/>
          </a:p>
        </p:txBody>
      </p:sp>
      <p:sp>
        <p:nvSpPr>
          <p:cNvPr id="3" name="Content Placeholder 2"/>
          <p:cNvSpPr>
            <a:spLocks noGrp="1"/>
          </p:cNvSpPr>
          <p:nvPr>
            <p:ph sz="quarter" idx="1"/>
          </p:nvPr>
        </p:nvSpPr>
        <p:spPr/>
        <p:txBody>
          <a:bodyPr>
            <a:normAutofit/>
          </a:bodyPr>
          <a:lstStyle/>
          <a:p>
            <a:pPr>
              <a:buNone/>
            </a:pPr>
            <a:r>
              <a:rPr lang="en-US" sz="2000" dirty="0" smtClean="0"/>
              <a:t>		The latest census done in 2006 found that the indigenous population in Australia is younger than the non-indigenous with a median age of 21yrs when compared to 37yrs for non-</a:t>
            </a:r>
            <a:r>
              <a:rPr lang="en-US" sz="2000" dirty="0" err="1" smtClean="0"/>
              <a:t>indigenous.Only</a:t>
            </a:r>
            <a:r>
              <a:rPr lang="en-US" sz="2000" dirty="0" smtClean="0"/>
              <a:t> 3% of the indigenous are aged 65yrs or older compared to 13% of non-</a:t>
            </a:r>
            <a:r>
              <a:rPr lang="en-US" sz="2000" dirty="0" err="1" smtClean="0"/>
              <a:t>indigenous.The</a:t>
            </a:r>
            <a:r>
              <a:rPr lang="en-US" sz="2000" dirty="0" smtClean="0"/>
              <a:t> health status of the Australian population is well </a:t>
            </a:r>
            <a:r>
              <a:rPr lang="en-US" sz="2000" dirty="0" err="1" smtClean="0"/>
              <a:t>documented.After</a:t>
            </a:r>
            <a:r>
              <a:rPr lang="en-US" sz="2000" dirty="0" smtClean="0"/>
              <a:t> 1998, it is found that the increase in the death of young and middle aged men and women are largely through </a:t>
            </a:r>
            <a:r>
              <a:rPr lang="en-US" sz="2000" dirty="0" err="1" smtClean="0"/>
              <a:t>injury,pneumonia</a:t>
            </a:r>
            <a:r>
              <a:rPr lang="en-US" sz="2000" dirty="0" smtClean="0"/>
              <a:t> and cardiovascular diseases which are contributed by risk factors such as </a:t>
            </a:r>
            <a:r>
              <a:rPr lang="en-US" sz="2000" dirty="0" err="1" smtClean="0"/>
              <a:t>smoking,alcoholism</a:t>
            </a:r>
            <a:r>
              <a:rPr lang="en-US" sz="2000" dirty="0" smtClean="0"/>
              <a:t> and </a:t>
            </a:r>
            <a:r>
              <a:rPr lang="en-US" sz="2000" dirty="0" err="1" smtClean="0"/>
              <a:t>diabetes.Recent</a:t>
            </a:r>
            <a:r>
              <a:rPr lang="en-US" sz="2000" dirty="0" smtClean="0"/>
              <a:t> studies found that about 3.8% of </a:t>
            </a:r>
            <a:r>
              <a:rPr lang="en-US" sz="2000" dirty="0" err="1" smtClean="0"/>
              <a:t>australians</a:t>
            </a:r>
            <a:r>
              <a:rPr lang="en-US" sz="2000" dirty="0" smtClean="0"/>
              <a:t> were suffering from diabetes in 2007-2008.Here exhibits a study on diabetes mellitus in indigenous and non-indigenous population among </a:t>
            </a:r>
            <a:r>
              <a:rPr lang="en-US" sz="2000" dirty="0" err="1" smtClean="0"/>
              <a:t>australia</a:t>
            </a:r>
            <a:r>
              <a:rPr lang="en-US" sz="2000" dirty="0" smtClean="0"/>
              <a:t>.</a:t>
            </a:r>
            <a:endParaRPr lang="en-SG"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0929" y="260570"/>
            <a:ext cx="7467600" cy="1143000"/>
          </a:xfrm>
        </p:spPr>
        <p:txBody>
          <a:bodyPr/>
          <a:lstStyle/>
          <a:p>
            <a:r>
              <a:rPr lang="en-US" sz="2800" dirty="0" smtClean="0"/>
              <a:t>DEFINITION</a:t>
            </a:r>
            <a:endParaRPr lang="en-SG" sz="2800" dirty="0"/>
          </a:p>
        </p:txBody>
      </p:sp>
      <p:sp>
        <p:nvSpPr>
          <p:cNvPr id="3" name="Content Placeholder 2"/>
          <p:cNvSpPr>
            <a:spLocks noGrp="1"/>
          </p:cNvSpPr>
          <p:nvPr>
            <p:ph sz="quarter" idx="1"/>
          </p:nvPr>
        </p:nvSpPr>
        <p:spPr>
          <a:xfrm>
            <a:off x="429065" y="1614268"/>
            <a:ext cx="7467600" cy="4873752"/>
          </a:xfrm>
        </p:spPr>
        <p:txBody>
          <a:bodyPr>
            <a:normAutofit/>
          </a:bodyPr>
          <a:lstStyle/>
          <a:p>
            <a:pPr>
              <a:buNone/>
            </a:pPr>
            <a:r>
              <a:rPr lang="en-US" sz="2000" dirty="0" smtClean="0"/>
              <a:t>		Diabetes Mellitus is a group of metabolic disease </a:t>
            </a:r>
            <a:r>
              <a:rPr lang="en-US" sz="2000" dirty="0" err="1" smtClean="0"/>
              <a:t>characterised</a:t>
            </a:r>
            <a:r>
              <a:rPr lang="en-US" sz="2000" dirty="0" smtClean="0"/>
              <a:t> and diagnosed by a chronic elevation of blood glucose (hyperglycemia) that results from defects in insulin </a:t>
            </a:r>
            <a:r>
              <a:rPr lang="en-US" sz="2000" dirty="0" err="1" smtClean="0"/>
              <a:t>secretion,insulin</a:t>
            </a:r>
            <a:r>
              <a:rPr lang="en-US" sz="2000" dirty="0" smtClean="0"/>
              <a:t> </a:t>
            </a:r>
            <a:r>
              <a:rPr lang="en-US" sz="2000" dirty="0" err="1" smtClean="0"/>
              <a:t>acion</a:t>
            </a:r>
            <a:r>
              <a:rPr lang="en-US" sz="2000" dirty="0" smtClean="0"/>
              <a:t> or both.</a:t>
            </a:r>
          </a:p>
          <a:p>
            <a:pPr>
              <a:buNone/>
            </a:pPr>
            <a:endParaRPr lang="en-US" sz="2000" dirty="0" smtClean="0"/>
          </a:p>
          <a:p>
            <a:pPr>
              <a:buNone/>
            </a:pPr>
            <a:r>
              <a:rPr lang="en-US" dirty="0" smtClean="0"/>
              <a:t>CLASSIFICATION </a:t>
            </a:r>
          </a:p>
          <a:p>
            <a:pPr marL="514350" indent="-514350">
              <a:buFont typeface="Wingdings" pitchFamily="2" charset="2"/>
              <a:buChar char="q"/>
            </a:pPr>
            <a:r>
              <a:rPr lang="en-US" dirty="0" smtClean="0"/>
              <a:t>       </a:t>
            </a:r>
            <a:r>
              <a:rPr lang="en-US" sz="2000" dirty="0" smtClean="0"/>
              <a:t>Type-1 diabetes mellitus(insulin dependent)</a:t>
            </a:r>
          </a:p>
          <a:p>
            <a:pPr>
              <a:buNone/>
            </a:pPr>
            <a:endParaRPr lang="en-US" sz="2000" dirty="0" smtClean="0"/>
          </a:p>
          <a:p>
            <a:pPr marL="514350" indent="-514350">
              <a:buFont typeface="Wingdings" pitchFamily="2" charset="2"/>
              <a:buChar char="q"/>
            </a:pPr>
            <a:r>
              <a:rPr lang="en-US" sz="2000" dirty="0" smtClean="0"/>
              <a:t>   </a:t>
            </a:r>
            <a:r>
              <a:rPr lang="en-US" sz="2000" dirty="0" smtClean="0"/>
              <a:t>     </a:t>
            </a:r>
            <a:r>
              <a:rPr lang="en-US" sz="2000" dirty="0" smtClean="0"/>
              <a:t>Type-2 </a:t>
            </a:r>
            <a:r>
              <a:rPr lang="en-US" sz="2000" dirty="0" err="1" smtClean="0"/>
              <a:t>dabetes</a:t>
            </a:r>
            <a:r>
              <a:rPr lang="en-US" sz="2000" dirty="0" smtClean="0"/>
              <a:t> mellitus(non-insulin dependent)</a:t>
            </a:r>
            <a:endParaRPr lang="en-SG"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ASSESSMENT</a:t>
            </a:r>
            <a:endParaRPr lang="en-SG" dirty="0"/>
          </a:p>
        </p:txBody>
      </p:sp>
      <p:sp>
        <p:nvSpPr>
          <p:cNvPr id="3" name="Content Placeholder 2"/>
          <p:cNvSpPr>
            <a:spLocks noGrp="1"/>
          </p:cNvSpPr>
          <p:nvPr>
            <p:ph sz="quarter" idx="1"/>
          </p:nvPr>
        </p:nvSpPr>
        <p:spPr/>
        <p:txBody>
          <a:bodyPr>
            <a:normAutofit fontScale="92500" lnSpcReduction="20000"/>
          </a:bodyPr>
          <a:lstStyle/>
          <a:p>
            <a:pPr lvl="2">
              <a:buNone/>
            </a:pPr>
            <a:r>
              <a:rPr lang="en-US" sz="2000" dirty="0" smtClean="0"/>
              <a:t>		The studies clearly found that type-1 diabetes is not a problem in </a:t>
            </a:r>
            <a:r>
              <a:rPr lang="en-US" sz="2000" dirty="0" err="1" smtClean="0"/>
              <a:t>australians</a:t>
            </a:r>
            <a:r>
              <a:rPr lang="en-US" sz="2000" dirty="0" smtClean="0"/>
              <a:t> when compared to type-2 </a:t>
            </a:r>
            <a:r>
              <a:rPr lang="en-US" sz="2000" dirty="0" err="1" smtClean="0"/>
              <a:t>diabetes.It</a:t>
            </a:r>
            <a:r>
              <a:rPr lang="en-US" sz="2000" dirty="0" smtClean="0"/>
              <a:t> stood up with the fact that about 12-17 times more deaths experienced in indigenous population than non-indigenous </a:t>
            </a:r>
            <a:r>
              <a:rPr lang="en-US" sz="2000" dirty="0" err="1" smtClean="0"/>
              <a:t>population.The</a:t>
            </a:r>
            <a:r>
              <a:rPr lang="en-US" sz="2000" dirty="0" smtClean="0"/>
              <a:t> </a:t>
            </a:r>
            <a:r>
              <a:rPr lang="en-US" sz="2000" dirty="0" err="1" smtClean="0"/>
              <a:t>australian</a:t>
            </a:r>
            <a:r>
              <a:rPr lang="en-US" sz="2000" dirty="0" smtClean="0"/>
              <a:t> diabetic studies reported a prevalence of 7.4% in adults aged 25yr and over in 1999-2000. </a:t>
            </a:r>
          </a:p>
          <a:p>
            <a:pPr lvl="2">
              <a:buNone/>
            </a:pPr>
            <a:r>
              <a:rPr lang="en-US" sz="2000" dirty="0" smtClean="0"/>
              <a:t>	</a:t>
            </a:r>
          </a:p>
          <a:p>
            <a:pPr lvl="2">
              <a:buNone/>
            </a:pPr>
            <a:r>
              <a:rPr lang="en-US" sz="2000" dirty="0" smtClean="0"/>
              <a:t>	</a:t>
            </a:r>
            <a:r>
              <a:rPr lang="en-US" sz="2800" dirty="0" smtClean="0"/>
              <a:t>DETERMINANTS</a:t>
            </a:r>
          </a:p>
          <a:p>
            <a:pPr lvl="2">
              <a:buNone/>
            </a:pPr>
            <a:r>
              <a:rPr lang="en-US" sz="2800" dirty="0" smtClean="0"/>
              <a:t>	 &gt; </a:t>
            </a:r>
            <a:r>
              <a:rPr lang="en-US" sz="2000" dirty="0" smtClean="0"/>
              <a:t>Age</a:t>
            </a:r>
            <a:endParaRPr lang="en-US" sz="2800" dirty="0" smtClean="0"/>
          </a:p>
          <a:p>
            <a:pPr lvl="2">
              <a:buNone/>
            </a:pPr>
            <a:r>
              <a:rPr lang="en-US" sz="2800" dirty="0" smtClean="0"/>
              <a:t>   &gt; </a:t>
            </a:r>
            <a:r>
              <a:rPr lang="en-US" sz="2000" dirty="0" smtClean="0"/>
              <a:t>Social</a:t>
            </a:r>
          </a:p>
          <a:p>
            <a:pPr lvl="2">
              <a:buNone/>
            </a:pPr>
            <a:r>
              <a:rPr lang="en-US" sz="2000" dirty="0" smtClean="0"/>
              <a:t>    &gt; Environmental</a:t>
            </a:r>
          </a:p>
          <a:p>
            <a:pPr lvl="2">
              <a:buNone/>
            </a:pPr>
            <a:r>
              <a:rPr lang="en-US" sz="2000" dirty="0" smtClean="0"/>
              <a:t>    &gt; Physical </a:t>
            </a:r>
          </a:p>
          <a:p>
            <a:pPr lvl="2">
              <a:buNone/>
            </a:pPr>
            <a:r>
              <a:rPr lang="en-US" sz="2800" dirty="0" smtClean="0"/>
              <a:t>  </a:t>
            </a:r>
            <a:endParaRPr lang="en-US" sz="2000" dirty="0" smtClean="0"/>
          </a:p>
          <a:p>
            <a:pPr lvl="2">
              <a:buNone/>
            </a:pPr>
            <a:r>
              <a:rPr lang="en-US" sz="2000" dirty="0" smtClean="0"/>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STATISTICS</a:t>
            </a:r>
            <a:endParaRPr lang="en-SG" dirty="0"/>
          </a:p>
        </p:txBody>
      </p:sp>
      <p:sp>
        <p:nvSpPr>
          <p:cNvPr id="3" name="Content Placeholder 2"/>
          <p:cNvSpPr>
            <a:spLocks noGrp="1"/>
          </p:cNvSpPr>
          <p:nvPr>
            <p:ph sz="quarter" idx="1"/>
          </p:nvPr>
        </p:nvSpPr>
        <p:spPr/>
        <p:txBody>
          <a:bodyPr>
            <a:normAutofit/>
          </a:bodyPr>
          <a:lstStyle/>
          <a:p>
            <a:pPr lvl="1"/>
            <a:r>
              <a:rPr lang="en-US" sz="2000" dirty="0" smtClean="0"/>
              <a:t>In 2002 an Australian study estimated a calculation of diabetes mellitus as 16 per 100000 per year in indigenous population and 1 per 100000 per year in non-indigenous </a:t>
            </a:r>
            <a:r>
              <a:rPr lang="en-US" sz="2000" dirty="0" err="1" smtClean="0"/>
              <a:t>population.After</a:t>
            </a:r>
            <a:r>
              <a:rPr lang="en-US" sz="2000" dirty="0" smtClean="0"/>
              <a:t> adjusting for age differences between the indigenous and non-indigenous population in 2004-2005, indigenous people were more than three times as likely as non-indigenous people to report some form of diabetes. These studies shows that more prevalent among </a:t>
            </a:r>
            <a:r>
              <a:rPr lang="en-US" sz="2000" dirty="0" err="1" smtClean="0"/>
              <a:t>australians</a:t>
            </a:r>
            <a:r>
              <a:rPr lang="en-US" sz="2000" dirty="0" smtClean="0"/>
              <a:t> in diabetes are females than males, aged 35-54yrs.</a:t>
            </a:r>
            <a:endParaRPr lang="en-SG"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BURDEN OF DISEASE</a:t>
            </a:r>
            <a:endParaRPr lang="en-SG" dirty="0"/>
          </a:p>
        </p:txBody>
      </p:sp>
      <p:sp>
        <p:nvSpPr>
          <p:cNvPr id="3" name="Content Placeholder 2"/>
          <p:cNvSpPr>
            <a:spLocks noGrp="1"/>
          </p:cNvSpPr>
          <p:nvPr>
            <p:ph sz="quarter" idx="1"/>
          </p:nvPr>
        </p:nvSpPr>
        <p:spPr/>
        <p:txBody>
          <a:bodyPr>
            <a:normAutofit/>
          </a:bodyPr>
          <a:lstStyle/>
          <a:p>
            <a:pPr>
              <a:buNone/>
            </a:pPr>
            <a:r>
              <a:rPr lang="en-US" sz="2000" dirty="0" smtClean="0"/>
              <a:t>		In last 25yrs , the global burden of diabetes mellitus has been estimated several times. In 1994, international Diabetes Federation (IDF) estimated that the global burden of diabetes was 110million and it would likely more than double to 239  million by 2010. The recent estimates from IDF published in 2006 shows the number of cases of diabetes world wide set to increase from a total of 246million in 2007 to 380million by 2025. In Australia, the indigenous people experience a higher burden of disease rather than non-indigenous.</a:t>
            </a:r>
            <a:endParaRPr lang="en-SG" sz="2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INTERVENTIONS</a:t>
            </a:r>
            <a:endParaRPr lang="en-SG" dirty="0"/>
          </a:p>
        </p:txBody>
      </p:sp>
      <p:sp>
        <p:nvSpPr>
          <p:cNvPr id="3" name="Content Placeholder 2"/>
          <p:cNvSpPr>
            <a:spLocks noGrp="1"/>
          </p:cNvSpPr>
          <p:nvPr>
            <p:ph sz="quarter" idx="1"/>
          </p:nvPr>
        </p:nvSpPr>
        <p:spPr/>
        <p:txBody>
          <a:bodyPr/>
          <a:lstStyle/>
          <a:p>
            <a:pPr>
              <a:buFont typeface="Wingdings"/>
              <a:buChar char="Ø"/>
            </a:pPr>
            <a:r>
              <a:rPr lang="en-US" dirty="0" smtClean="0"/>
              <a:t>EDUCATION</a:t>
            </a:r>
          </a:p>
          <a:p>
            <a:pPr>
              <a:buNone/>
            </a:pPr>
            <a:r>
              <a:rPr lang="en-US" dirty="0" smtClean="0"/>
              <a:t>      &gt;  </a:t>
            </a:r>
            <a:r>
              <a:rPr lang="en-US" sz="2000" dirty="0" smtClean="0"/>
              <a:t>Upstream</a:t>
            </a:r>
          </a:p>
          <a:p>
            <a:pPr>
              <a:buNone/>
            </a:pPr>
            <a:r>
              <a:rPr lang="en-US" sz="2000" dirty="0" smtClean="0"/>
              <a:t>       &gt;  Midstream</a:t>
            </a:r>
          </a:p>
          <a:p>
            <a:pPr>
              <a:buNone/>
            </a:pPr>
            <a:r>
              <a:rPr lang="en-US" sz="2000" dirty="0" smtClean="0"/>
              <a:t>       &gt; Downstream</a:t>
            </a:r>
          </a:p>
          <a:p>
            <a:pPr>
              <a:buFont typeface="Wingdings" pitchFamily="2" charset="2"/>
              <a:buChar char="Ø"/>
            </a:pPr>
            <a:r>
              <a:rPr lang="en-US" dirty="0" smtClean="0"/>
              <a:t>NUTRITION</a:t>
            </a:r>
          </a:p>
          <a:p>
            <a:pPr>
              <a:buNone/>
            </a:pPr>
            <a:r>
              <a:rPr lang="en-US" sz="2000" dirty="0" smtClean="0"/>
              <a:t>	    &gt; Upstream</a:t>
            </a:r>
          </a:p>
          <a:p>
            <a:pPr>
              <a:buNone/>
            </a:pPr>
            <a:r>
              <a:rPr lang="en-US" sz="2000" dirty="0" smtClean="0"/>
              <a:t>        &gt; Midstream</a:t>
            </a:r>
          </a:p>
          <a:p>
            <a:pPr>
              <a:buNone/>
            </a:pPr>
            <a:r>
              <a:rPr lang="en-US" sz="2000" dirty="0" smtClean="0"/>
              <a:t>        &gt; Down stream</a:t>
            </a:r>
          </a:p>
          <a:p>
            <a:pPr>
              <a:buFont typeface="Wingdings" pitchFamily="2" charset="2"/>
              <a:buChar char="Ø"/>
            </a:pPr>
            <a:r>
              <a:rPr lang="en-US" dirty="0" smtClean="0"/>
              <a:t>TREATMENT</a:t>
            </a:r>
          </a:p>
          <a:p>
            <a:pPr>
              <a:buNone/>
            </a:pPr>
            <a:r>
              <a:rPr lang="en-US" sz="2000" dirty="0" smtClean="0"/>
              <a:t>         &gt; Medical</a:t>
            </a:r>
          </a:p>
          <a:p>
            <a:pPr>
              <a:buNone/>
            </a:pPr>
            <a:r>
              <a:rPr lang="en-US" sz="2000" dirty="0" smtClean="0"/>
              <a:t>         &gt; Surgical</a:t>
            </a:r>
          </a:p>
          <a:p>
            <a:pPr>
              <a:buNone/>
            </a:pPr>
            <a:r>
              <a:rPr lang="en-US" sz="2000" dirty="0" smtClean="0"/>
              <a:t>         &gt; Physical	  </a:t>
            </a:r>
            <a:endParaRPr lang="en-SG"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role of nurse</a:t>
            </a:r>
            <a:endParaRPr lang="en-SG" dirty="0"/>
          </a:p>
        </p:txBody>
      </p:sp>
      <p:sp>
        <p:nvSpPr>
          <p:cNvPr id="3" name="Content Placeholder 2"/>
          <p:cNvSpPr>
            <a:spLocks noGrp="1"/>
          </p:cNvSpPr>
          <p:nvPr>
            <p:ph sz="quarter" idx="1"/>
          </p:nvPr>
        </p:nvSpPr>
        <p:spPr/>
        <p:txBody>
          <a:bodyPr/>
          <a:lstStyle/>
          <a:p>
            <a:pPr>
              <a:buFont typeface="Wingdings" pitchFamily="2" charset="2"/>
              <a:buChar char="Ø"/>
            </a:pPr>
            <a:r>
              <a:rPr lang="en-US" dirty="0" smtClean="0"/>
              <a:t> </a:t>
            </a:r>
            <a:r>
              <a:rPr lang="en-US" sz="2000" dirty="0" smtClean="0"/>
              <a:t>Obtain and plan to achieve a goal</a:t>
            </a:r>
          </a:p>
          <a:p>
            <a:pPr>
              <a:buFont typeface="Wingdings"/>
              <a:buChar char="Ø"/>
            </a:pPr>
            <a:r>
              <a:rPr lang="en-US" sz="2000" dirty="0" smtClean="0"/>
              <a:t>Health education</a:t>
            </a:r>
          </a:p>
          <a:p>
            <a:pPr>
              <a:buFont typeface="Wingdings"/>
              <a:buChar char="Ø"/>
            </a:pPr>
            <a:r>
              <a:rPr lang="en-US" sz="2000" dirty="0" smtClean="0"/>
              <a:t>Supportive care</a:t>
            </a:r>
          </a:p>
          <a:p>
            <a:pPr>
              <a:buFont typeface="Wingdings"/>
              <a:buChar char="Ø"/>
            </a:pPr>
            <a:r>
              <a:rPr lang="en-US" sz="2000" dirty="0" smtClean="0"/>
              <a:t>Psychological support</a:t>
            </a:r>
          </a:p>
          <a:p>
            <a:pPr>
              <a:buFont typeface="Wingdings"/>
              <a:buChar char="Ø"/>
            </a:pPr>
            <a:r>
              <a:rPr lang="en-US" sz="2000" dirty="0" smtClean="0"/>
              <a:t>Provide safe and infection free environment in hospitals and community health care</a:t>
            </a:r>
          </a:p>
          <a:p>
            <a:pPr>
              <a:buFont typeface="Wingdings"/>
              <a:buChar char="Ø"/>
            </a:pPr>
            <a:r>
              <a:rPr lang="en-US" sz="2000" dirty="0" smtClean="0"/>
              <a:t>Proper drug administration</a:t>
            </a:r>
          </a:p>
          <a:p>
            <a:pPr>
              <a:buFont typeface="Wingdings"/>
              <a:buChar char="Ø"/>
            </a:pPr>
            <a:r>
              <a:rPr lang="en-US" sz="2000" dirty="0" smtClean="0"/>
              <a:t>Maintenance of records</a:t>
            </a:r>
          </a:p>
          <a:p>
            <a:pPr>
              <a:buFont typeface="Wingdings"/>
              <a:buChar char="Ø"/>
            </a:pPr>
            <a:endParaRPr lang="en-US" sz="2000" dirty="0" smtClean="0"/>
          </a:p>
          <a:p>
            <a:pPr>
              <a:buFont typeface="Wingdings"/>
              <a:buChar char="Ø"/>
            </a:pPr>
            <a:endParaRPr lang="en-US" sz="2000" dirty="0" smtClean="0"/>
          </a:p>
          <a:p>
            <a:pPr>
              <a:buFont typeface="Wingdings"/>
              <a:buChar char="Ø"/>
            </a:pPr>
            <a:endParaRPr lang="en-US" sz="2000" dirty="0" smtClean="0"/>
          </a:p>
          <a:p>
            <a:pPr>
              <a:buFont typeface="Wingdings"/>
              <a:buChar char="Ø"/>
            </a:pPr>
            <a:endParaRPr lang="en-SG"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SG" dirty="0"/>
          </a:p>
        </p:txBody>
      </p:sp>
      <p:sp>
        <p:nvSpPr>
          <p:cNvPr id="3" name="Content Placeholder 2"/>
          <p:cNvSpPr>
            <a:spLocks noGrp="1"/>
          </p:cNvSpPr>
          <p:nvPr>
            <p:ph sz="quarter" idx="1"/>
          </p:nvPr>
        </p:nvSpPr>
        <p:spPr/>
        <p:txBody>
          <a:bodyPr>
            <a:normAutofit/>
          </a:bodyPr>
          <a:lstStyle/>
          <a:p>
            <a:pPr lvl="3">
              <a:buNone/>
            </a:pPr>
            <a:r>
              <a:rPr lang="en-US" sz="2000" dirty="0" smtClean="0"/>
              <a:t>              The scroll full of studies conducted throughout the Australia ends up with a conclusion that type-2 diabetes is threatening the life of indigenous as well as non-indigenous </a:t>
            </a:r>
            <a:r>
              <a:rPr lang="en-US" sz="2000" dirty="0" err="1" smtClean="0"/>
              <a:t>population.It</a:t>
            </a:r>
            <a:r>
              <a:rPr lang="en-US" sz="2000" dirty="0" smtClean="0"/>
              <a:t> clearly precipitates that the interventions has been found and has to be implicated as soon as possible to avoid a massive attack of diabetes not only in Australia but also throughout the world.</a:t>
            </a:r>
            <a:endParaRPr lang="en-SG" sz="20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298</TotalTime>
  <Words>306</Words>
  <Application>Microsoft Office PowerPoint</Application>
  <PresentationFormat>On-screen Show (4:3)</PresentationFormat>
  <Paragraphs>58</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Oriel</vt:lpstr>
      <vt:lpstr>A presentation on diabetes mellitus in indigenous and non-indigenous population among australia </vt:lpstr>
      <vt:lpstr>INTRODUCTION  i</vt:lpstr>
      <vt:lpstr>DEFINITION</vt:lpstr>
      <vt:lpstr> ASSESSMENT</vt:lpstr>
      <vt:lpstr>STATISTICS</vt:lpstr>
      <vt:lpstr>BURDEN OF DISEASE</vt:lpstr>
      <vt:lpstr>INTERVENTIONS</vt:lpstr>
      <vt:lpstr>role of nurse</vt:lpstr>
      <vt:lpstr>conclusion</vt:lpstr>
      <vt:lpstr>references</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Gijil Chalayil</dc:creator>
  <cp:lastModifiedBy>Gijil Chalayil</cp:lastModifiedBy>
  <cp:revision>43</cp:revision>
  <dcterms:created xsi:type="dcterms:W3CDTF">2011-11-29T09:03:45Z</dcterms:created>
  <dcterms:modified xsi:type="dcterms:W3CDTF">2011-11-30T02:57:34Z</dcterms:modified>
</cp:coreProperties>
</file>