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2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5" d="100"/>
          <a:sy n="55" d="100"/>
        </p:scale>
        <p:origin x="-2856"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SG"/>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C45A440-7166-4E35-AA72-7905060704F4}" type="datetimeFigureOut">
              <a:rPr lang="en-SG" smtClean="0"/>
              <a:t>10/4/2012</a:t>
            </a:fld>
            <a:endParaRPr lang="en-SG"/>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SG"/>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SG"/>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1C3147-E299-4ACD-9F9C-49FB500126D9}" type="slidenum">
              <a:rPr lang="en-SG" smtClean="0"/>
              <a:t>‹#›</a:t>
            </a:fld>
            <a:endParaRPr lang="en-SG"/>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SG"/>
          </a:p>
        </p:txBody>
      </p:sp>
      <p:sp>
        <p:nvSpPr>
          <p:cNvPr id="4" name="Slide Number Placeholder 3"/>
          <p:cNvSpPr>
            <a:spLocks noGrp="1"/>
          </p:cNvSpPr>
          <p:nvPr>
            <p:ph type="sldNum" sz="quarter" idx="10"/>
          </p:nvPr>
        </p:nvSpPr>
        <p:spPr/>
        <p:txBody>
          <a:bodyPr/>
          <a:lstStyle/>
          <a:p>
            <a:fld id="{251C3147-E299-4ACD-9F9C-49FB500126D9}" type="slidenum">
              <a:rPr lang="en-SG" smtClean="0"/>
              <a:t>3</a:t>
            </a:fld>
            <a:endParaRPr lang="en-SG"/>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A514047-5954-4FAB-8CBC-42838D13A311}" type="datetimeFigureOut">
              <a:rPr lang="en-SG" smtClean="0"/>
              <a:pPr/>
              <a:t>10/4/2012</a:t>
            </a:fld>
            <a:endParaRPr lang="en-SG"/>
          </a:p>
        </p:txBody>
      </p:sp>
      <p:sp>
        <p:nvSpPr>
          <p:cNvPr id="19" name="Footer Placeholder 18"/>
          <p:cNvSpPr>
            <a:spLocks noGrp="1"/>
          </p:cNvSpPr>
          <p:nvPr>
            <p:ph type="ftr" sz="quarter" idx="11"/>
          </p:nvPr>
        </p:nvSpPr>
        <p:spPr/>
        <p:txBody>
          <a:bodyPr/>
          <a:lstStyle/>
          <a:p>
            <a:endParaRPr lang="en-SG"/>
          </a:p>
        </p:txBody>
      </p:sp>
      <p:sp>
        <p:nvSpPr>
          <p:cNvPr id="27" name="Slide Number Placeholder 26"/>
          <p:cNvSpPr>
            <a:spLocks noGrp="1"/>
          </p:cNvSpPr>
          <p:nvPr>
            <p:ph type="sldNum" sz="quarter" idx="12"/>
          </p:nvPr>
        </p:nvSpPr>
        <p:spPr/>
        <p:txBody>
          <a:bodyPr/>
          <a:lstStyle/>
          <a:p>
            <a:fld id="{248BC5B6-F93C-410F-92A0-27601E27C9E5}" type="slidenum">
              <a:rPr lang="en-SG" smtClean="0"/>
              <a:pPr/>
              <a:t>‹#›</a:t>
            </a:fld>
            <a:endParaRPr lang="en-SG"/>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514047-5954-4FAB-8CBC-42838D13A311}" type="datetimeFigureOut">
              <a:rPr lang="en-SG" smtClean="0"/>
              <a:pPr/>
              <a:t>10/4/2012</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48BC5B6-F93C-410F-92A0-27601E27C9E5}" type="slidenum">
              <a:rPr lang="en-SG" smtClean="0"/>
              <a:pPr/>
              <a:t>‹#›</a:t>
            </a:fld>
            <a:endParaRPr lang="en-S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514047-5954-4FAB-8CBC-42838D13A311}" type="datetimeFigureOut">
              <a:rPr lang="en-SG" smtClean="0"/>
              <a:pPr/>
              <a:t>10/4/2012</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48BC5B6-F93C-410F-92A0-27601E27C9E5}" type="slidenum">
              <a:rPr lang="en-SG" smtClean="0"/>
              <a:pPr/>
              <a:t>‹#›</a:t>
            </a:fld>
            <a:endParaRPr lang="en-S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514047-5954-4FAB-8CBC-42838D13A311}" type="datetimeFigureOut">
              <a:rPr lang="en-SG" smtClean="0"/>
              <a:pPr/>
              <a:t>10/4/2012</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48BC5B6-F93C-410F-92A0-27601E27C9E5}" type="slidenum">
              <a:rPr lang="en-SG" smtClean="0"/>
              <a:pPr/>
              <a:t>‹#›</a:t>
            </a:fld>
            <a:endParaRPr lang="en-S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A514047-5954-4FAB-8CBC-42838D13A311}" type="datetimeFigureOut">
              <a:rPr lang="en-SG" smtClean="0"/>
              <a:pPr/>
              <a:t>10/4/2012</a:t>
            </a:fld>
            <a:endParaRPr lang="en-SG"/>
          </a:p>
        </p:txBody>
      </p:sp>
      <p:sp>
        <p:nvSpPr>
          <p:cNvPr id="5" name="Footer Placeholder 4"/>
          <p:cNvSpPr>
            <a:spLocks noGrp="1"/>
          </p:cNvSpPr>
          <p:nvPr>
            <p:ph type="ftr" sz="quarter" idx="11"/>
          </p:nvPr>
        </p:nvSpPr>
        <p:spPr/>
        <p:txBody>
          <a:bodyPr/>
          <a:lstStyle/>
          <a:p>
            <a:endParaRPr lang="en-SG"/>
          </a:p>
        </p:txBody>
      </p:sp>
      <p:sp>
        <p:nvSpPr>
          <p:cNvPr id="6" name="Slide Number Placeholder 5"/>
          <p:cNvSpPr>
            <a:spLocks noGrp="1"/>
          </p:cNvSpPr>
          <p:nvPr>
            <p:ph type="sldNum" sz="quarter" idx="12"/>
          </p:nvPr>
        </p:nvSpPr>
        <p:spPr/>
        <p:txBody>
          <a:bodyPr/>
          <a:lstStyle/>
          <a:p>
            <a:fld id="{248BC5B6-F93C-410F-92A0-27601E27C9E5}" type="slidenum">
              <a:rPr lang="en-SG" smtClean="0"/>
              <a:pPr/>
              <a:t>‹#›</a:t>
            </a:fld>
            <a:endParaRPr lang="en-S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514047-5954-4FAB-8CBC-42838D13A311}" type="datetimeFigureOut">
              <a:rPr lang="en-SG" smtClean="0"/>
              <a:pPr/>
              <a:t>10/4/2012</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48BC5B6-F93C-410F-92A0-27601E27C9E5}" type="slidenum">
              <a:rPr lang="en-SG" smtClean="0"/>
              <a:pPr/>
              <a:t>‹#›</a:t>
            </a:fld>
            <a:endParaRPr lang="en-S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A514047-5954-4FAB-8CBC-42838D13A311}" type="datetimeFigureOut">
              <a:rPr lang="en-SG" smtClean="0"/>
              <a:pPr/>
              <a:t>10/4/2012</a:t>
            </a:fld>
            <a:endParaRPr lang="en-SG"/>
          </a:p>
        </p:txBody>
      </p:sp>
      <p:sp>
        <p:nvSpPr>
          <p:cNvPr id="8" name="Footer Placeholder 7"/>
          <p:cNvSpPr>
            <a:spLocks noGrp="1"/>
          </p:cNvSpPr>
          <p:nvPr>
            <p:ph type="ftr" sz="quarter" idx="11"/>
          </p:nvPr>
        </p:nvSpPr>
        <p:spPr/>
        <p:txBody>
          <a:bodyPr/>
          <a:lstStyle/>
          <a:p>
            <a:endParaRPr lang="en-SG"/>
          </a:p>
        </p:txBody>
      </p:sp>
      <p:sp>
        <p:nvSpPr>
          <p:cNvPr id="9" name="Slide Number Placeholder 8"/>
          <p:cNvSpPr>
            <a:spLocks noGrp="1"/>
          </p:cNvSpPr>
          <p:nvPr>
            <p:ph type="sldNum" sz="quarter" idx="12"/>
          </p:nvPr>
        </p:nvSpPr>
        <p:spPr/>
        <p:txBody>
          <a:bodyPr/>
          <a:lstStyle/>
          <a:p>
            <a:fld id="{248BC5B6-F93C-410F-92A0-27601E27C9E5}" type="slidenum">
              <a:rPr lang="en-SG" smtClean="0"/>
              <a:pPr/>
              <a:t>‹#›</a:t>
            </a:fld>
            <a:endParaRPr lang="en-SG"/>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DA514047-5954-4FAB-8CBC-42838D13A311}" type="datetimeFigureOut">
              <a:rPr lang="en-SG" smtClean="0"/>
              <a:pPr/>
              <a:t>10/4/2012</a:t>
            </a:fld>
            <a:endParaRPr lang="en-SG"/>
          </a:p>
        </p:txBody>
      </p:sp>
      <p:sp>
        <p:nvSpPr>
          <p:cNvPr id="4" name="Footer Placeholder 3"/>
          <p:cNvSpPr>
            <a:spLocks noGrp="1"/>
          </p:cNvSpPr>
          <p:nvPr>
            <p:ph type="ftr" sz="quarter" idx="11"/>
          </p:nvPr>
        </p:nvSpPr>
        <p:spPr/>
        <p:txBody>
          <a:bodyPr/>
          <a:lstStyle/>
          <a:p>
            <a:endParaRPr lang="en-SG"/>
          </a:p>
        </p:txBody>
      </p:sp>
      <p:sp>
        <p:nvSpPr>
          <p:cNvPr id="5" name="Slide Number Placeholder 4"/>
          <p:cNvSpPr>
            <a:spLocks noGrp="1"/>
          </p:cNvSpPr>
          <p:nvPr>
            <p:ph type="sldNum" sz="quarter" idx="12"/>
          </p:nvPr>
        </p:nvSpPr>
        <p:spPr/>
        <p:txBody>
          <a:bodyPr/>
          <a:lstStyle/>
          <a:p>
            <a:fld id="{248BC5B6-F93C-410F-92A0-27601E27C9E5}" type="slidenum">
              <a:rPr lang="en-SG" smtClean="0"/>
              <a:pPr/>
              <a:t>‹#›</a:t>
            </a:fld>
            <a:endParaRPr lang="en-S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514047-5954-4FAB-8CBC-42838D13A311}" type="datetimeFigureOut">
              <a:rPr lang="en-SG" smtClean="0"/>
              <a:pPr/>
              <a:t>10/4/2012</a:t>
            </a:fld>
            <a:endParaRPr lang="en-SG"/>
          </a:p>
        </p:txBody>
      </p:sp>
      <p:sp>
        <p:nvSpPr>
          <p:cNvPr id="3" name="Footer Placeholder 2"/>
          <p:cNvSpPr>
            <a:spLocks noGrp="1"/>
          </p:cNvSpPr>
          <p:nvPr>
            <p:ph type="ftr" sz="quarter" idx="11"/>
          </p:nvPr>
        </p:nvSpPr>
        <p:spPr/>
        <p:txBody>
          <a:bodyPr/>
          <a:lstStyle/>
          <a:p>
            <a:endParaRPr lang="en-SG"/>
          </a:p>
        </p:txBody>
      </p:sp>
      <p:sp>
        <p:nvSpPr>
          <p:cNvPr id="4" name="Slide Number Placeholder 3"/>
          <p:cNvSpPr>
            <a:spLocks noGrp="1"/>
          </p:cNvSpPr>
          <p:nvPr>
            <p:ph type="sldNum" sz="quarter" idx="12"/>
          </p:nvPr>
        </p:nvSpPr>
        <p:spPr/>
        <p:txBody>
          <a:bodyPr/>
          <a:lstStyle/>
          <a:p>
            <a:fld id="{248BC5B6-F93C-410F-92A0-27601E27C9E5}" type="slidenum">
              <a:rPr lang="en-SG" smtClean="0"/>
              <a:pPr/>
              <a:t>‹#›</a:t>
            </a:fld>
            <a:endParaRPr lang="en-S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514047-5954-4FAB-8CBC-42838D13A311}" type="datetimeFigureOut">
              <a:rPr lang="en-SG" smtClean="0"/>
              <a:pPr/>
              <a:t>10/4/2012</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p:txBody>
          <a:bodyPr/>
          <a:lstStyle/>
          <a:p>
            <a:fld id="{248BC5B6-F93C-410F-92A0-27601E27C9E5}" type="slidenum">
              <a:rPr lang="en-SG" smtClean="0"/>
              <a:pPr/>
              <a:t>‹#›</a:t>
            </a:fld>
            <a:endParaRPr lang="en-S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DA514047-5954-4FAB-8CBC-42838D13A311}" type="datetimeFigureOut">
              <a:rPr lang="en-SG" smtClean="0"/>
              <a:pPr/>
              <a:t>10/4/2012</a:t>
            </a:fld>
            <a:endParaRPr lang="en-SG"/>
          </a:p>
        </p:txBody>
      </p:sp>
      <p:sp>
        <p:nvSpPr>
          <p:cNvPr id="6" name="Footer Placeholder 5"/>
          <p:cNvSpPr>
            <a:spLocks noGrp="1"/>
          </p:cNvSpPr>
          <p:nvPr>
            <p:ph type="ftr" sz="quarter" idx="11"/>
          </p:nvPr>
        </p:nvSpPr>
        <p:spPr/>
        <p:txBody>
          <a:bodyPr/>
          <a:lstStyle/>
          <a:p>
            <a:endParaRPr lang="en-SG"/>
          </a:p>
        </p:txBody>
      </p:sp>
      <p:sp>
        <p:nvSpPr>
          <p:cNvPr id="7" name="Slide Number Placeholder 6"/>
          <p:cNvSpPr>
            <a:spLocks noGrp="1"/>
          </p:cNvSpPr>
          <p:nvPr>
            <p:ph type="sldNum" sz="quarter" idx="12"/>
          </p:nvPr>
        </p:nvSpPr>
        <p:spPr>
          <a:xfrm>
            <a:off x="8077200" y="6356350"/>
            <a:ext cx="609600" cy="365125"/>
          </a:xfrm>
        </p:spPr>
        <p:txBody>
          <a:bodyPr/>
          <a:lstStyle/>
          <a:p>
            <a:fld id="{248BC5B6-F93C-410F-92A0-27601E27C9E5}" type="slidenum">
              <a:rPr lang="en-SG" smtClean="0"/>
              <a:pPr/>
              <a:t>‹#›</a:t>
            </a:fld>
            <a:endParaRPr lang="en-SG"/>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DA514047-5954-4FAB-8CBC-42838D13A311}" type="datetimeFigureOut">
              <a:rPr lang="en-SG" smtClean="0"/>
              <a:pPr/>
              <a:t>10/4/2012</a:t>
            </a:fld>
            <a:endParaRPr lang="en-SG"/>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SG"/>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48BC5B6-F93C-410F-92A0-27601E27C9E5}" type="slidenum">
              <a:rPr lang="en-SG" smtClean="0"/>
              <a:pPr/>
              <a:t>‹#›</a:t>
            </a:fld>
            <a:endParaRPr lang="en-SG"/>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
            </a:r>
            <a:br>
              <a:rPr lang="en-US" dirty="0" smtClean="0"/>
            </a:br>
            <a:r>
              <a:rPr lang="en-US" dirty="0" smtClean="0"/>
              <a:t/>
            </a:r>
            <a:br>
              <a:rPr lang="en-US" dirty="0" smtClean="0"/>
            </a:br>
            <a:r>
              <a:rPr lang="en-US" dirty="0" smtClean="0"/>
              <a:t/>
            </a:r>
            <a:br>
              <a:rPr lang="en-US" dirty="0" smtClean="0"/>
            </a:br>
            <a:r>
              <a:rPr lang="en-US" dirty="0"/>
              <a:t/>
            </a:r>
            <a:br>
              <a:rPr lang="en-US" dirty="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A PRESENTATION ON</a:t>
            </a:r>
            <a:br>
              <a:rPr lang="en-US" dirty="0" smtClean="0"/>
            </a:br>
            <a:r>
              <a:rPr lang="en-US" dirty="0" smtClean="0"/>
              <a:t>CONFLICT </a:t>
            </a:r>
            <a:r>
              <a:rPr lang="en-US" dirty="0" smtClean="0"/>
              <a:t>MANAGEMENT</a:t>
            </a:r>
            <a:endParaRPr lang="en-SG" dirty="0"/>
          </a:p>
        </p:txBody>
      </p:sp>
      <p:sp>
        <p:nvSpPr>
          <p:cNvPr id="3" name="Subtitle 2"/>
          <p:cNvSpPr>
            <a:spLocks noGrp="1"/>
          </p:cNvSpPr>
          <p:nvPr>
            <p:ph type="subTitle" idx="1"/>
          </p:nvPr>
        </p:nvSpPr>
        <p:spPr>
          <a:xfrm>
            <a:off x="1377433" y="4289122"/>
            <a:ext cx="6400800" cy="1752600"/>
          </a:xfrm>
        </p:spPr>
        <p:txBody>
          <a:bodyPr/>
          <a:lstStyle/>
          <a:p>
            <a:endParaRPr lang="en-SG"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sp>
        <p:nvSpPr>
          <p:cNvPr id="3" name="Content Placeholder 2"/>
          <p:cNvSpPr>
            <a:spLocks noGrp="1"/>
          </p:cNvSpPr>
          <p:nvPr>
            <p:ph idx="1"/>
          </p:nvPr>
        </p:nvSpPr>
        <p:spPr/>
        <p:txBody>
          <a:bodyPr>
            <a:normAutofit/>
          </a:bodyPr>
          <a:lstStyle/>
          <a:p>
            <a:r>
              <a:rPr lang="en-US" sz="3200" dirty="0" smtClean="0"/>
              <a:t>Common conflict resolution strategies</a:t>
            </a:r>
          </a:p>
          <a:p>
            <a:pPr>
              <a:lnSpc>
                <a:spcPct val="150000"/>
              </a:lnSpc>
            </a:pPr>
            <a:r>
              <a:rPr lang="en-US" sz="2000" dirty="0" smtClean="0">
                <a:latin typeface="Arial" pitchFamily="34" charset="0"/>
                <a:cs typeface="Arial" pitchFamily="34" charset="0"/>
              </a:rPr>
              <a:t>1. Compromising</a:t>
            </a:r>
          </a:p>
          <a:p>
            <a:pPr>
              <a:lnSpc>
                <a:spcPct val="150000"/>
              </a:lnSpc>
            </a:pPr>
            <a:r>
              <a:rPr lang="en-US" sz="2000" dirty="0" smtClean="0">
                <a:latin typeface="Arial" pitchFamily="34" charset="0"/>
                <a:cs typeface="Arial" pitchFamily="34" charset="0"/>
              </a:rPr>
              <a:t>2. Competing</a:t>
            </a:r>
          </a:p>
          <a:p>
            <a:pPr>
              <a:lnSpc>
                <a:spcPct val="150000"/>
              </a:lnSpc>
            </a:pPr>
            <a:r>
              <a:rPr lang="en-US" sz="2000" dirty="0" smtClean="0">
                <a:latin typeface="Arial" pitchFamily="34" charset="0"/>
                <a:cs typeface="Arial" pitchFamily="34" charset="0"/>
              </a:rPr>
              <a:t>3. Cooperating or Accommodating</a:t>
            </a:r>
          </a:p>
          <a:p>
            <a:pPr>
              <a:lnSpc>
                <a:spcPct val="150000"/>
              </a:lnSpc>
            </a:pPr>
            <a:r>
              <a:rPr lang="en-US" sz="2000" dirty="0" smtClean="0">
                <a:latin typeface="Arial" pitchFamily="34" charset="0"/>
                <a:cs typeface="Arial" pitchFamily="34" charset="0"/>
              </a:rPr>
              <a:t>4. Smoothing</a:t>
            </a:r>
          </a:p>
          <a:p>
            <a:pPr>
              <a:lnSpc>
                <a:spcPct val="150000"/>
              </a:lnSpc>
            </a:pPr>
            <a:r>
              <a:rPr lang="en-US" sz="2000" dirty="0" smtClean="0">
                <a:latin typeface="Arial" pitchFamily="34" charset="0"/>
                <a:cs typeface="Arial" pitchFamily="34" charset="0"/>
              </a:rPr>
              <a:t>5. Avoiding</a:t>
            </a:r>
          </a:p>
          <a:p>
            <a:pPr>
              <a:lnSpc>
                <a:spcPct val="150000"/>
              </a:lnSpc>
            </a:pPr>
            <a:r>
              <a:rPr lang="en-US" sz="2000" dirty="0" smtClean="0">
                <a:latin typeface="Arial" pitchFamily="34" charset="0"/>
                <a:cs typeface="Arial" pitchFamily="34" charset="0"/>
              </a:rPr>
              <a:t>6.  Collaborating</a:t>
            </a:r>
            <a:endParaRPr lang="en-SG" sz="2000" dirty="0">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sp>
        <p:nvSpPr>
          <p:cNvPr id="3" name="Content Placeholder 2"/>
          <p:cNvSpPr>
            <a:spLocks noGrp="1"/>
          </p:cNvSpPr>
          <p:nvPr>
            <p:ph idx="1"/>
          </p:nvPr>
        </p:nvSpPr>
        <p:spPr/>
        <p:txBody>
          <a:bodyPr>
            <a:normAutofit/>
          </a:bodyPr>
          <a:lstStyle/>
          <a:p>
            <a:r>
              <a:rPr lang="en-US" sz="3200" dirty="0" smtClean="0"/>
              <a:t>Conclusion</a:t>
            </a:r>
          </a:p>
          <a:p>
            <a:endParaRPr lang="en-US" sz="2000" dirty="0" smtClean="0">
              <a:latin typeface="Arial" pitchFamily="34" charset="0"/>
              <a:cs typeface="Arial" pitchFamily="34" charset="0"/>
            </a:endParaRPr>
          </a:p>
          <a:p>
            <a:r>
              <a:rPr lang="en-US" sz="2000" dirty="0" smtClean="0">
                <a:latin typeface="Arial" pitchFamily="34" charset="0"/>
                <a:cs typeface="Arial" pitchFamily="34" charset="0"/>
              </a:rPr>
              <a:t>Nurses awareness of working out of scope was an incipient source of conflict between themselves and physician. Nurses should be encouraged to continue to provide compassionate care and a caring presence as they struggle together with patients, family members and the professional colleagues, in the attempt to identify what, all things considered ought to be done in situations of moral conflict. Nurses should continually seek to improve their ethics knowledge base by looking for learning opportunities and access resources to make ethical decisions.</a:t>
            </a:r>
            <a:endParaRPr lang="en-SG" sz="2000" dirty="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sp>
        <p:nvSpPr>
          <p:cNvPr id="3" name="Content Placeholder 2"/>
          <p:cNvSpPr>
            <a:spLocks noGrp="1"/>
          </p:cNvSpPr>
          <p:nvPr>
            <p:ph idx="1"/>
          </p:nvPr>
        </p:nvSpPr>
        <p:spPr/>
        <p:txBody>
          <a:bodyPr>
            <a:normAutofit lnSpcReduction="10000"/>
          </a:bodyPr>
          <a:lstStyle/>
          <a:p>
            <a:r>
              <a:rPr lang="en-US" sz="3200" dirty="0" smtClean="0"/>
              <a:t>References</a:t>
            </a:r>
          </a:p>
          <a:p>
            <a:pPr>
              <a:lnSpc>
                <a:spcPct val="120000"/>
              </a:lnSpc>
            </a:pPr>
            <a:r>
              <a:rPr lang="en-US" sz="2000" dirty="0" smtClean="0">
                <a:latin typeface="Arial" pitchFamily="34" charset="0"/>
                <a:cs typeface="Arial" pitchFamily="34" charset="0"/>
              </a:rPr>
              <a:t>Monica </a:t>
            </a:r>
            <a:r>
              <a:rPr lang="en-US" sz="2000" dirty="0" err="1" smtClean="0">
                <a:latin typeface="Arial" pitchFamily="34" charset="0"/>
                <a:cs typeface="Arial" pitchFamily="34" charset="0"/>
              </a:rPr>
              <a:t>Rigolosi</a:t>
            </a:r>
            <a:r>
              <a:rPr lang="en-US" sz="2000" dirty="0" smtClean="0">
                <a:latin typeface="Arial" pitchFamily="34" charset="0"/>
                <a:cs typeface="Arial" pitchFamily="34" charset="0"/>
              </a:rPr>
              <a:t>, E. L (2005) Management and leadership in nursing and health care. An experimental approach (2</a:t>
            </a:r>
            <a:r>
              <a:rPr lang="en-US" sz="2000" baseline="30000" dirty="0" smtClean="0">
                <a:latin typeface="Arial" pitchFamily="34" charset="0"/>
                <a:cs typeface="Arial" pitchFamily="34" charset="0"/>
              </a:rPr>
              <a:t>nd</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ed</a:t>
            </a:r>
            <a:r>
              <a:rPr lang="en-US" sz="2000" dirty="0" smtClean="0">
                <a:latin typeface="Arial" pitchFamily="34" charset="0"/>
                <a:cs typeface="Arial" pitchFamily="34" charset="0"/>
              </a:rPr>
              <a:t>).</a:t>
            </a:r>
            <a:r>
              <a:rPr lang="en-US" sz="2000" i="1" dirty="0" smtClean="0">
                <a:latin typeface="Arial" pitchFamily="34" charset="0"/>
                <a:cs typeface="Arial" pitchFamily="34" charset="0"/>
              </a:rPr>
              <a:t> Journal of nursing administration8(1</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Newyork</a:t>
            </a:r>
            <a:r>
              <a:rPr lang="en-US" sz="2000" dirty="0" smtClean="0">
                <a:latin typeface="Arial" pitchFamily="34" charset="0"/>
                <a:cs typeface="Arial" pitchFamily="34" charset="0"/>
              </a:rPr>
              <a:t>: Springer.</a:t>
            </a:r>
          </a:p>
          <a:p>
            <a:pPr>
              <a:lnSpc>
                <a:spcPct val="120000"/>
              </a:lnSpc>
            </a:pPr>
            <a:r>
              <a:rPr lang="en-US" sz="2000" dirty="0" smtClean="0">
                <a:latin typeface="Arial" pitchFamily="34" charset="0"/>
                <a:cs typeface="Arial" pitchFamily="34" charset="0"/>
              </a:rPr>
              <a:t>Huber, D. L (2006) Leadership and nursing care management (3</a:t>
            </a:r>
            <a:r>
              <a:rPr lang="en-US" sz="2000" baseline="30000" dirty="0" smtClean="0">
                <a:latin typeface="Arial" pitchFamily="34" charset="0"/>
                <a:cs typeface="Arial" pitchFamily="34" charset="0"/>
              </a:rPr>
              <a:t>rd</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ed</a:t>
            </a:r>
            <a:r>
              <a:rPr lang="en-US" sz="2000" dirty="0" smtClean="0">
                <a:latin typeface="Arial" pitchFamily="34" charset="0"/>
                <a:cs typeface="Arial" pitchFamily="34" charset="0"/>
              </a:rPr>
              <a:t>) United Kingdom: Elsevier, pp 175.</a:t>
            </a:r>
          </a:p>
          <a:p>
            <a:pPr>
              <a:lnSpc>
                <a:spcPct val="120000"/>
              </a:lnSpc>
            </a:pPr>
            <a:r>
              <a:rPr lang="en-US" sz="2000" dirty="0" smtClean="0">
                <a:latin typeface="Arial" pitchFamily="34" charset="0"/>
                <a:cs typeface="Arial" pitchFamily="34" charset="0"/>
              </a:rPr>
              <a:t>Kelly, P (2010) Essentials of nursing leadership and management (2</a:t>
            </a:r>
            <a:r>
              <a:rPr lang="en-US" sz="2000" baseline="30000" dirty="0" smtClean="0">
                <a:latin typeface="Arial" pitchFamily="34" charset="0"/>
                <a:cs typeface="Arial" pitchFamily="34" charset="0"/>
              </a:rPr>
              <a:t>nd</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ed</a:t>
            </a:r>
            <a:r>
              <a:rPr lang="en-US" sz="2000" dirty="0" smtClean="0">
                <a:latin typeface="Arial" pitchFamily="34" charset="0"/>
                <a:cs typeface="Arial" pitchFamily="34" charset="0"/>
              </a:rPr>
              <a:t>) USA: Lippincott, pp 159-161.</a:t>
            </a:r>
          </a:p>
          <a:p>
            <a:pPr>
              <a:lnSpc>
                <a:spcPct val="120000"/>
              </a:lnSpc>
            </a:pPr>
            <a:r>
              <a:rPr lang="en-US" sz="2000" dirty="0" smtClean="0">
                <a:latin typeface="Arial" pitchFamily="34" charset="0"/>
                <a:cs typeface="Arial" pitchFamily="34" charset="0"/>
              </a:rPr>
              <a:t>Clark, C (2008) Creative nursing leadership and management. </a:t>
            </a:r>
            <a:r>
              <a:rPr lang="en-US" sz="2000" i="1" dirty="0" smtClean="0">
                <a:latin typeface="Arial" pitchFamily="34" charset="0"/>
                <a:cs typeface="Arial" pitchFamily="34" charset="0"/>
              </a:rPr>
              <a:t>Journal of advanced nursing </a:t>
            </a:r>
            <a:r>
              <a:rPr lang="en-US" sz="2000" dirty="0" smtClean="0">
                <a:latin typeface="Arial" pitchFamily="34" charset="0"/>
                <a:cs typeface="Arial" pitchFamily="34" charset="0"/>
              </a:rPr>
              <a:t>53(4) United Kingdom: Jones and </a:t>
            </a:r>
            <a:r>
              <a:rPr lang="en-US" sz="2000" dirty="0" err="1" smtClean="0">
                <a:latin typeface="Arial" pitchFamily="34" charset="0"/>
                <a:cs typeface="Arial" pitchFamily="34" charset="0"/>
              </a:rPr>
              <a:t>Barlett</a:t>
            </a:r>
            <a:r>
              <a:rPr lang="en-US" sz="2000" dirty="0" smtClean="0">
                <a:latin typeface="Arial" pitchFamily="34" charset="0"/>
                <a:cs typeface="Arial" pitchFamily="34" charset="0"/>
              </a:rPr>
              <a:t>, pp 158-160</a:t>
            </a:r>
            <a:endParaRPr lang="en-SG" sz="2000" dirty="0">
              <a:latin typeface="Arial" pitchFamily="34" charset="0"/>
              <a:cs typeface="Arial"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sp>
        <p:nvSpPr>
          <p:cNvPr id="3" name="Content Placeholder 2"/>
          <p:cNvSpPr>
            <a:spLocks noGrp="1"/>
          </p:cNvSpPr>
          <p:nvPr>
            <p:ph idx="1"/>
          </p:nvPr>
        </p:nvSpPr>
        <p:spPr/>
        <p:txBody>
          <a:bodyPr>
            <a:normAutofit/>
          </a:bodyPr>
          <a:lstStyle/>
          <a:p>
            <a:r>
              <a:rPr lang="en-US" sz="2000" dirty="0" smtClean="0">
                <a:latin typeface="Arial" pitchFamily="34" charset="0"/>
                <a:cs typeface="Arial" pitchFamily="34" charset="0"/>
              </a:rPr>
              <a:t>Feldman, H (2011) Nursing leadership (2</a:t>
            </a:r>
            <a:r>
              <a:rPr lang="en-US" sz="2000" baseline="30000" dirty="0" smtClean="0">
                <a:latin typeface="Arial" pitchFamily="34" charset="0"/>
                <a:cs typeface="Arial" pitchFamily="34" charset="0"/>
              </a:rPr>
              <a:t>nd</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ed</a:t>
            </a:r>
            <a:r>
              <a:rPr lang="en-US" sz="2000" dirty="0" smtClean="0">
                <a:latin typeface="Arial" pitchFamily="34" charset="0"/>
                <a:cs typeface="Arial" pitchFamily="34" charset="0"/>
              </a:rPr>
              <a:t>) </a:t>
            </a:r>
            <a:r>
              <a:rPr lang="en-US" sz="2000" i="1" dirty="0" smtClean="0">
                <a:latin typeface="Arial" pitchFamily="34" charset="0"/>
                <a:cs typeface="Arial" pitchFamily="34" charset="0"/>
              </a:rPr>
              <a:t>Journal of nursing scholarship30(2</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Newyork</a:t>
            </a:r>
            <a:r>
              <a:rPr lang="en-US" sz="2000" dirty="0" smtClean="0">
                <a:latin typeface="Arial" pitchFamily="34" charset="0"/>
                <a:cs typeface="Arial" pitchFamily="34" charset="0"/>
              </a:rPr>
              <a:t>: Springer, pp 92-95.</a:t>
            </a:r>
          </a:p>
          <a:p>
            <a:r>
              <a:rPr lang="en-US" sz="2000" dirty="0" smtClean="0">
                <a:latin typeface="Arial" pitchFamily="34" charset="0"/>
                <a:cs typeface="Arial" pitchFamily="34" charset="0"/>
              </a:rPr>
              <a:t>Glass, N (2009) Interpersonal relating: Health care perspectives in communication, stress and crisis. Australia: Elizabeth </a:t>
            </a:r>
            <a:r>
              <a:rPr lang="en-US" sz="2000" dirty="0" err="1" smtClean="0">
                <a:latin typeface="Arial" pitchFamily="34" charset="0"/>
                <a:cs typeface="Arial" pitchFamily="34" charset="0"/>
              </a:rPr>
              <a:t>vella</a:t>
            </a:r>
            <a:r>
              <a:rPr lang="en-US" sz="2000" dirty="0" smtClean="0">
                <a:latin typeface="Arial" pitchFamily="34" charset="0"/>
                <a:cs typeface="Arial" pitchFamily="34" charset="0"/>
              </a:rPr>
              <a:t>, pp 153-158.</a:t>
            </a:r>
          </a:p>
          <a:p>
            <a:r>
              <a:rPr lang="en-US" sz="2000" dirty="0" smtClean="0">
                <a:latin typeface="Arial" pitchFamily="34" charset="0"/>
                <a:cs typeface="Arial" pitchFamily="34" charset="0"/>
              </a:rPr>
              <a:t>Marquis, B &amp; Huston, C (2009) Leadership roles and management functions in nursing. Theory and application (6</a:t>
            </a:r>
            <a:r>
              <a:rPr lang="en-US" sz="2000" baseline="30000" dirty="0" smtClean="0">
                <a:latin typeface="Arial" pitchFamily="34" charset="0"/>
                <a:cs typeface="Arial" pitchFamily="34" charset="0"/>
              </a:rPr>
              <a:t>th</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ed</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Philadeiphia</a:t>
            </a:r>
            <a:r>
              <a:rPr lang="en-US" sz="2000" dirty="0" smtClean="0">
                <a:latin typeface="Arial" pitchFamily="34" charset="0"/>
                <a:cs typeface="Arial" pitchFamily="34" charset="0"/>
              </a:rPr>
              <a:t>: Lippincott Williams and Wilkins.</a:t>
            </a:r>
          </a:p>
          <a:p>
            <a:endParaRPr lang="en-US" sz="2000" dirty="0" smtClean="0">
              <a:latin typeface="Arial" pitchFamily="34" charset="0"/>
              <a:cs typeface="Arial" pitchFamily="34" charset="0"/>
            </a:endParaRPr>
          </a:p>
          <a:p>
            <a:pPr>
              <a:buNone/>
            </a:pPr>
            <a:endParaRPr lang="en-US" sz="2000" dirty="0" smtClean="0">
              <a:latin typeface="Arial" pitchFamily="34" charset="0"/>
              <a:cs typeface="Arial" pitchFamily="34" charset="0"/>
            </a:endParaRPr>
          </a:p>
          <a:p>
            <a:endParaRPr lang="en-SG" sz="2000" dirty="0">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dirty="0"/>
          </a:p>
        </p:txBody>
      </p:sp>
      <p:sp>
        <p:nvSpPr>
          <p:cNvPr id="3" name="Content Placeholder 2"/>
          <p:cNvSpPr>
            <a:spLocks noGrp="1"/>
          </p:cNvSpPr>
          <p:nvPr>
            <p:ph idx="1"/>
          </p:nvPr>
        </p:nvSpPr>
        <p:spPr/>
        <p:txBody>
          <a:bodyPr>
            <a:normAutofit/>
          </a:bodyPr>
          <a:lstStyle/>
          <a:p>
            <a:pPr algn="just">
              <a:buNone/>
            </a:pPr>
            <a:r>
              <a:rPr lang="en-US" sz="2000" dirty="0" smtClean="0">
                <a:latin typeface="Arial" pitchFamily="34" charset="0"/>
                <a:cs typeface="Arial" pitchFamily="34" charset="0"/>
              </a:rPr>
              <a:t>    Matzo, M &amp; Sherman, D (2010) Palliative care nursing (3</a:t>
            </a:r>
            <a:r>
              <a:rPr lang="en-US" sz="2000" baseline="30000" dirty="0" smtClean="0">
                <a:latin typeface="Arial" pitchFamily="34" charset="0"/>
                <a:cs typeface="Arial" pitchFamily="34" charset="0"/>
              </a:rPr>
              <a:t>rd</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ed</a:t>
            </a:r>
            <a:r>
              <a:rPr lang="en-US" sz="2000" dirty="0" smtClean="0">
                <a:latin typeface="Arial" pitchFamily="34" charset="0"/>
                <a:cs typeface="Arial" pitchFamily="34" charset="0"/>
              </a:rPr>
              <a:t>). </a:t>
            </a:r>
            <a:r>
              <a:rPr lang="en-US" sz="2000" dirty="0" err="1" smtClean="0">
                <a:latin typeface="Arial" pitchFamily="34" charset="0"/>
                <a:cs typeface="Arial" pitchFamily="34" charset="0"/>
              </a:rPr>
              <a:t>Newyork</a:t>
            </a:r>
            <a:r>
              <a:rPr lang="en-US" sz="2000" dirty="0" smtClean="0">
                <a:latin typeface="Arial" pitchFamily="34" charset="0"/>
                <a:cs typeface="Arial" pitchFamily="34" charset="0"/>
              </a:rPr>
              <a:t>: Springer, pp 137</a:t>
            </a:r>
          </a:p>
          <a:p>
            <a:pPr algn="just">
              <a:buNone/>
            </a:pPr>
            <a:r>
              <a:rPr lang="en-US" sz="2000" dirty="0" smtClean="0">
                <a:latin typeface="Arial" pitchFamily="34" charset="0"/>
                <a:cs typeface="Arial" pitchFamily="34" charset="0"/>
              </a:rPr>
              <a:t> </a:t>
            </a:r>
            <a:r>
              <a:rPr lang="en-US" sz="2000" dirty="0" smtClean="0">
                <a:latin typeface="Arial" pitchFamily="34" charset="0"/>
                <a:cs typeface="Arial" pitchFamily="34" charset="0"/>
              </a:rPr>
              <a:t>    Caulfield, H (2005) Vital notes for nurses, Accountability. Australia: Blackwell, pp 32-33.</a:t>
            </a:r>
          </a:p>
          <a:p>
            <a:pPr algn="just">
              <a:buNone/>
            </a:pPr>
            <a:r>
              <a:rPr lang="en-US" sz="2000" dirty="0" smtClean="0">
                <a:latin typeface="Arial" pitchFamily="34" charset="0"/>
                <a:cs typeface="Arial" pitchFamily="34" charset="0"/>
              </a:rPr>
              <a:t> </a:t>
            </a:r>
            <a:r>
              <a:rPr lang="en-US" sz="2000" dirty="0" smtClean="0">
                <a:latin typeface="Arial" pitchFamily="34" charset="0"/>
                <a:cs typeface="Arial" pitchFamily="34" charset="0"/>
              </a:rPr>
              <a:t>   </a:t>
            </a:r>
            <a:r>
              <a:rPr lang="en-US" sz="2000" dirty="0" smtClean="0">
                <a:latin typeface="Arial" pitchFamily="34" charset="0"/>
                <a:cs typeface="Arial" pitchFamily="34" charset="0"/>
              </a:rPr>
              <a:t>Scott, T., </a:t>
            </a:r>
            <a:r>
              <a:rPr lang="en-US" sz="2000" dirty="0" err="1" smtClean="0">
                <a:latin typeface="Arial" pitchFamily="34" charset="0"/>
                <a:cs typeface="Arial" pitchFamily="34" charset="0"/>
              </a:rPr>
              <a:t>Rundall</a:t>
            </a:r>
            <a:r>
              <a:rPr lang="en-US" sz="2000" dirty="0" smtClean="0">
                <a:latin typeface="Arial" pitchFamily="34" charset="0"/>
                <a:cs typeface="Arial" pitchFamily="34" charset="0"/>
              </a:rPr>
              <a:t>, T., Vogt, T &amp; </a:t>
            </a:r>
            <a:r>
              <a:rPr lang="en-US" sz="2000" dirty="0" err="1" smtClean="0">
                <a:latin typeface="Arial" pitchFamily="34" charset="0"/>
                <a:cs typeface="Arial" pitchFamily="34" charset="0"/>
              </a:rPr>
              <a:t>Hso</a:t>
            </a:r>
            <a:r>
              <a:rPr lang="en-US" sz="2000" dirty="0" smtClean="0">
                <a:latin typeface="Arial" pitchFamily="34" charset="0"/>
                <a:cs typeface="Arial" pitchFamily="34" charset="0"/>
              </a:rPr>
              <a:t>, J (2007) Implementing an electronic medical record system. United Kingdom: Radcliffe, pp 116.</a:t>
            </a:r>
          </a:p>
          <a:p>
            <a:pPr>
              <a:lnSpc>
                <a:spcPct val="200000"/>
              </a:lnSpc>
              <a:buNone/>
            </a:pPr>
            <a:endParaRPr lang="en-US" sz="2000" dirty="0" smtClean="0">
              <a:latin typeface="Arial" pitchFamily="34" charset="0"/>
              <a:cs typeface="Arial" pitchFamily="34" charset="0"/>
            </a:endParaRPr>
          </a:p>
          <a:p>
            <a:pPr>
              <a:lnSpc>
                <a:spcPct val="200000"/>
              </a:lnSpc>
              <a:buNone/>
            </a:pPr>
            <a:endParaRPr lang="en-SG" sz="2000" dirty="0">
              <a:latin typeface="Arial" pitchFamily="34" charset="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sp>
        <p:nvSpPr>
          <p:cNvPr id="3" name="Content Placeholder 2"/>
          <p:cNvSpPr>
            <a:spLocks noGrp="1"/>
          </p:cNvSpPr>
          <p:nvPr>
            <p:ph idx="1"/>
          </p:nvPr>
        </p:nvSpPr>
        <p:spPr/>
        <p:txBody>
          <a:bodyPr/>
          <a:lstStyle/>
          <a:p>
            <a:r>
              <a:rPr lang="en-US" dirty="0" smtClean="0"/>
              <a:t>Introduction</a:t>
            </a:r>
          </a:p>
          <a:p>
            <a:r>
              <a:rPr lang="en-US" sz="2000" dirty="0" smtClean="0">
                <a:latin typeface="Arial" pitchFamily="34" charset="0"/>
                <a:cs typeface="Arial" pitchFamily="34" charset="0"/>
              </a:rPr>
              <a:t>Conflict occurs in almost all of the working environments. This is because of different needs, responsibilities, ideas, perceptions, goals and desires. Conflict is the leading problem in job dissatisfaction in many of the nursing settings. Personal values held by individual nurses are often subsumed by the need to be professional at all times as a nurse. This is a source of conflict for nurses who may have conscientious objections based on their professional beliefs about care, treatment, dignity or the behavior of patients.</a:t>
            </a:r>
            <a:endParaRPr lang="en-SG"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dirty="0"/>
          </a:p>
        </p:txBody>
      </p:sp>
      <p:sp>
        <p:nvSpPr>
          <p:cNvPr id="3" name="Content Placeholder 2"/>
          <p:cNvSpPr>
            <a:spLocks noGrp="1"/>
          </p:cNvSpPr>
          <p:nvPr>
            <p:ph idx="1"/>
          </p:nvPr>
        </p:nvSpPr>
        <p:spPr/>
        <p:txBody>
          <a:bodyPr>
            <a:normAutofit/>
          </a:bodyPr>
          <a:lstStyle/>
          <a:p>
            <a:pPr>
              <a:lnSpc>
                <a:spcPct val="110000"/>
              </a:lnSpc>
              <a:buNone/>
            </a:pPr>
            <a:r>
              <a:rPr lang="en-US" dirty="0" smtClean="0"/>
              <a:t>DEFINITIONS</a:t>
            </a:r>
            <a:endParaRPr lang="en-US" dirty="0" smtClean="0"/>
          </a:p>
          <a:p>
            <a:pPr>
              <a:lnSpc>
                <a:spcPct val="110000"/>
              </a:lnSpc>
              <a:buNone/>
            </a:pPr>
            <a:r>
              <a:rPr lang="en-US" sz="2000" dirty="0" smtClean="0">
                <a:latin typeface="Arial" pitchFamily="34" charset="0"/>
                <a:cs typeface="Arial" pitchFamily="34" charset="0"/>
              </a:rPr>
              <a:t>Conflict</a:t>
            </a:r>
          </a:p>
          <a:p>
            <a:pPr>
              <a:lnSpc>
                <a:spcPct val="110000"/>
              </a:lnSpc>
            </a:pPr>
            <a:r>
              <a:rPr lang="en-US" sz="2000" dirty="0" smtClean="0">
                <a:latin typeface="Arial" pitchFamily="34" charset="0"/>
                <a:cs typeface="Arial" pitchFamily="34" charset="0"/>
              </a:rPr>
              <a:t>Conflict is defined as a situation in which two or more parties become aware of the fact that each party wants is incompatible with the wishes of the other</a:t>
            </a:r>
            <a:r>
              <a:rPr lang="en-US" sz="2000" dirty="0" smtClean="0">
                <a:latin typeface="Arial" pitchFamily="34" charset="0"/>
                <a:cs typeface="Arial" pitchFamily="34" charset="0"/>
              </a:rPr>
              <a:t>.</a:t>
            </a:r>
          </a:p>
          <a:p>
            <a:pPr>
              <a:lnSpc>
                <a:spcPct val="110000"/>
              </a:lnSpc>
              <a:buNone/>
            </a:pPr>
            <a:r>
              <a:rPr lang="en-US" sz="2000" dirty="0" smtClean="0">
                <a:latin typeface="Arial" pitchFamily="34" charset="0"/>
                <a:cs typeface="Arial" pitchFamily="34" charset="0"/>
              </a:rPr>
              <a:t>Conflict management</a:t>
            </a:r>
          </a:p>
          <a:p>
            <a:pPr>
              <a:lnSpc>
                <a:spcPct val="110000"/>
              </a:lnSpc>
            </a:pPr>
            <a:r>
              <a:rPr lang="en-US" sz="2000" dirty="0" smtClean="0">
                <a:latin typeface="Arial" pitchFamily="34" charset="0"/>
                <a:cs typeface="Arial" pitchFamily="34" charset="0"/>
              </a:rPr>
              <a:t>Conflict management is a comprehensive term indicating the range of attitudes and behaviors individuals, groups and organizations manifest in dealing with conflict.</a:t>
            </a:r>
            <a:endParaRPr lang="en-SG" sz="2000" dirty="0" smtClean="0">
              <a:latin typeface="Arial" pitchFamily="34" charset="0"/>
              <a:cs typeface="Arial" pitchFamily="34" charset="0"/>
            </a:endParaRPr>
          </a:p>
          <a:p>
            <a:endParaRPr lang="en-SG"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sp>
        <p:nvSpPr>
          <p:cNvPr id="3" name="Content Placeholder 2"/>
          <p:cNvSpPr>
            <a:spLocks noGrp="1"/>
          </p:cNvSpPr>
          <p:nvPr>
            <p:ph idx="1"/>
          </p:nvPr>
        </p:nvSpPr>
        <p:spPr/>
        <p:txBody>
          <a:bodyPr>
            <a:normAutofit lnSpcReduction="10000"/>
          </a:bodyPr>
          <a:lstStyle/>
          <a:p>
            <a:pPr>
              <a:lnSpc>
                <a:spcPct val="120000"/>
              </a:lnSpc>
              <a:buNone/>
            </a:pPr>
            <a:r>
              <a:rPr lang="en-US" sz="3200" dirty="0" smtClean="0">
                <a:latin typeface="+mj-lt"/>
                <a:cs typeface="Arial" pitchFamily="34" charset="0"/>
              </a:rPr>
              <a:t> </a:t>
            </a:r>
            <a:r>
              <a:rPr lang="en-US" sz="3200" dirty="0" smtClean="0">
                <a:latin typeface="+mj-lt"/>
                <a:cs typeface="Arial" pitchFamily="34" charset="0"/>
              </a:rPr>
              <a:t>CAUSES</a:t>
            </a:r>
          </a:p>
          <a:p>
            <a:pPr marL="457200" indent="-457200">
              <a:lnSpc>
                <a:spcPct val="120000"/>
              </a:lnSpc>
              <a:buAutoNum type="arabicPeriod"/>
            </a:pPr>
            <a:r>
              <a:rPr lang="en-US" sz="2000" dirty="0" smtClean="0">
                <a:latin typeface="Arial" pitchFamily="34" charset="0"/>
                <a:cs typeface="Arial" pitchFamily="34" charset="0"/>
              </a:rPr>
              <a:t>Specialization</a:t>
            </a:r>
          </a:p>
          <a:p>
            <a:pPr marL="457200" indent="-457200">
              <a:lnSpc>
                <a:spcPct val="120000"/>
              </a:lnSpc>
              <a:buAutoNum type="arabicPeriod"/>
            </a:pPr>
            <a:r>
              <a:rPr lang="en-US" sz="2000" dirty="0" smtClean="0">
                <a:latin typeface="Arial" pitchFamily="34" charset="0"/>
                <a:cs typeface="Arial" pitchFamily="34" charset="0"/>
              </a:rPr>
              <a:t>Multitask roles</a:t>
            </a:r>
          </a:p>
          <a:p>
            <a:pPr marL="457200" indent="-457200">
              <a:lnSpc>
                <a:spcPct val="120000"/>
              </a:lnSpc>
              <a:buAutoNum type="arabicPeriod"/>
            </a:pPr>
            <a:r>
              <a:rPr lang="en-US" sz="2000" dirty="0" smtClean="0">
                <a:latin typeface="Arial" pitchFamily="34" charset="0"/>
                <a:cs typeface="Arial" pitchFamily="34" charset="0"/>
              </a:rPr>
              <a:t>Role interdependence</a:t>
            </a:r>
          </a:p>
          <a:p>
            <a:pPr marL="457200" indent="-457200">
              <a:lnSpc>
                <a:spcPct val="120000"/>
              </a:lnSpc>
              <a:buAutoNum type="arabicPeriod"/>
            </a:pPr>
            <a:r>
              <a:rPr lang="en-US" sz="2000" dirty="0" smtClean="0">
                <a:latin typeface="Arial" pitchFamily="34" charset="0"/>
                <a:cs typeface="Arial" pitchFamily="34" charset="0"/>
              </a:rPr>
              <a:t>Task blurring</a:t>
            </a:r>
          </a:p>
          <a:p>
            <a:pPr marL="457200" indent="-457200">
              <a:lnSpc>
                <a:spcPct val="120000"/>
              </a:lnSpc>
              <a:buAutoNum type="arabicPeriod"/>
            </a:pPr>
            <a:r>
              <a:rPr lang="en-US" sz="2000" dirty="0" smtClean="0">
                <a:latin typeface="Arial" pitchFamily="34" charset="0"/>
                <a:cs typeface="Arial" pitchFamily="34" charset="0"/>
              </a:rPr>
              <a:t>Differentiation</a:t>
            </a:r>
          </a:p>
          <a:p>
            <a:pPr marL="457200" indent="-457200">
              <a:lnSpc>
                <a:spcPct val="120000"/>
              </a:lnSpc>
              <a:buAutoNum type="arabicPeriod"/>
            </a:pPr>
            <a:r>
              <a:rPr lang="en-US" sz="2000" dirty="0" smtClean="0">
                <a:latin typeface="Arial" pitchFamily="34" charset="0"/>
                <a:cs typeface="Arial" pitchFamily="34" charset="0"/>
              </a:rPr>
              <a:t>Scarcity of resources</a:t>
            </a:r>
          </a:p>
          <a:p>
            <a:pPr marL="457200" indent="-457200">
              <a:lnSpc>
                <a:spcPct val="120000"/>
              </a:lnSpc>
              <a:buAutoNum type="arabicPeriod"/>
            </a:pPr>
            <a:r>
              <a:rPr lang="en-US" sz="2000" dirty="0" smtClean="0">
                <a:latin typeface="Arial" pitchFamily="34" charset="0"/>
                <a:cs typeface="Arial" pitchFamily="34" charset="0"/>
              </a:rPr>
              <a:t>C</a:t>
            </a:r>
            <a:r>
              <a:rPr lang="en-US" sz="2000" dirty="0" smtClean="0">
                <a:latin typeface="Arial" pitchFamily="34" charset="0"/>
                <a:cs typeface="Arial" pitchFamily="34" charset="0"/>
              </a:rPr>
              <a:t>hange</a:t>
            </a:r>
          </a:p>
          <a:p>
            <a:pPr marL="457200" indent="-457200">
              <a:lnSpc>
                <a:spcPct val="120000"/>
              </a:lnSpc>
              <a:buAutoNum type="arabicPeriod"/>
            </a:pPr>
            <a:r>
              <a:rPr lang="en-US" sz="2000" dirty="0" smtClean="0">
                <a:latin typeface="Arial" pitchFamily="34" charset="0"/>
                <a:cs typeface="Arial" pitchFamily="34" charset="0"/>
              </a:rPr>
              <a:t>Unequal rewards</a:t>
            </a:r>
          </a:p>
          <a:p>
            <a:pPr marL="457200" indent="-457200">
              <a:lnSpc>
                <a:spcPct val="120000"/>
              </a:lnSpc>
              <a:buAutoNum type="arabicPeriod"/>
            </a:pPr>
            <a:r>
              <a:rPr lang="en-US" sz="2000" dirty="0" smtClean="0">
                <a:latin typeface="Arial" pitchFamily="34" charset="0"/>
                <a:cs typeface="Arial" pitchFamily="34" charset="0"/>
              </a:rPr>
              <a:t>Communication problems</a:t>
            </a:r>
          </a:p>
          <a:p>
            <a:pPr marL="457200" indent="-457200">
              <a:buAutoNum type="arabicPeriod"/>
            </a:pPr>
            <a:endParaRPr lang="en-SG" sz="20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dirty="0"/>
          </a:p>
        </p:txBody>
      </p:sp>
      <p:sp>
        <p:nvSpPr>
          <p:cNvPr id="3" name="Content Placeholder 2"/>
          <p:cNvSpPr>
            <a:spLocks noGrp="1"/>
          </p:cNvSpPr>
          <p:nvPr>
            <p:ph idx="1"/>
          </p:nvPr>
        </p:nvSpPr>
        <p:spPr/>
        <p:txBody>
          <a:bodyPr>
            <a:normAutofit/>
          </a:bodyPr>
          <a:lstStyle/>
          <a:p>
            <a:pPr>
              <a:lnSpc>
                <a:spcPct val="120000"/>
              </a:lnSpc>
            </a:pPr>
            <a:r>
              <a:rPr lang="en-US" sz="3200" dirty="0" smtClean="0"/>
              <a:t>Types of conflict</a:t>
            </a:r>
          </a:p>
          <a:p>
            <a:pPr>
              <a:lnSpc>
                <a:spcPct val="120000"/>
              </a:lnSpc>
            </a:pPr>
            <a:r>
              <a:rPr lang="en-US" sz="2000" dirty="0" smtClean="0">
                <a:latin typeface="Arial" pitchFamily="34" charset="0"/>
                <a:cs typeface="Arial" pitchFamily="34" charset="0"/>
              </a:rPr>
              <a:t>1. Intra personal conflict – Intrapersonal conflict may result as a nurse want to spend more time comforting a clients grieving spouse, but another client is nearing an arrest situation and needs immediate attention.</a:t>
            </a:r>
          </a:p>
          <a:p>
            <a:pPr>
              <a:lnSpc>
                <a:spcPct val="120000"/>
              </a:lnSpc>
            </a:pPr>
            <a:r>
              <a:rPr lang="en-US" sz="2000" dirty="0" smtClean="0">
                <a:latin typeface="Arial" pitchFamily="34" charset="0"/>
                <a:cs typeface="Arial" pitchFamily="34" charset="0"/>
              </a:rPr>
              <a:t>2. Inter personal conflict – Inter personal conflict may erupt between a nurse and unlicensed assistive personnel over uncompleted tasks or miscommunication.</a:t>
            </a:r>
          </a:p>
          <a:p>
            <a:pPr>
              <a:lnSpc>
                <a:spcPct val="120000"/>
              </a:lnSpc>
            </a:pPr>
            <a:r>
              <a:rPr lang="en-US" sz="2000" dirty="0" smtClean="0">
                <a:latin typeface="Arial" pitchFamily="34" charset="0"/>
                <a:cs typeface="Arial" pitchFamily="34" charset="0"/>
              </a:rPr>
              <a:t>3. An inter group conflict may occur between the nurses and pharmacy department regarding the timelines of medication delivery.</a:t>
            </a:r>
            <a:endParaRPr lang="en-SG" sz="2000" dirty="0">
              <a:latin typeface="Arial" pitchFamily="34" charset="0"/>
              <a:cs typeface="Arial" pitchFamily="3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sp>
        <p:nvSpPr>
          <p:cNvPr id="3" name="Content Placeholder 2"/>
          <p:cNvSpPr>
            <a:spLocks noGrp="1"/>
          </p:cNvSpPr>
          <p:nvPr>
            <p:ph idx="1"/>
          </p:nvPr>
        </p:nvSpPr>
        <p:spPr/>
        <p:txBody>
          <a:bodyPr>
            <a:normAutofit/>
          </a:bodyPr>
          <a:lstStyle/>
          <a:p>
            <a:r>
              <a:rPr lang="en-US" sz="3200" dirty="0" smtClean="0"/>
              <a:t>Process of conflict</a:t>
            </a:r>
          </a:p>
          <a:p>
            <a:r>
              <a:rPr lang="en-US" sz="2000" dirty="0" smtClean="0">
                <a:latin typeface="Arial" pitchFamily="34" charset="0"/>
                <a:cs typeface="Arial" pitchFamily="34" charset="0"/>
              </a:rPr>
              <a:t>1. Antecedent conditions</a:t>
            </a:r>
          </a:p>
          <a:p>
            <a:r>
              <a:rPr lang="en-US" sz="2000" dirty="0" smtClean="0">
                <a:latin typeface="Arial" pitchFamily="34" charset="0"/>
                <a:cs typeface="Arial" pitchFamily="34" charset="0"/>
              </a:rPr>
              <a:t>2. Perceived and/or felt conflict</a:t>
            </a:r>
          </a:p>
          <a:p>
            <a:r>
              <a:rPr lang="en-US" sz="2000" dirty="0" smtClean="0">
                <a:latin typeface="Arial" pitchFamily="34" charset="0"/>
                <a:cs typeface="Arial" pitchFamily="34" charset="0"/>
              </a:rPr>
              <a:t>3. Manifest behavior</a:t>
            </a:r>
          </a:p>
          <a:p>
            <a:r>
              <a:rPr lang="en-US" sz="2000" dirty="0" smtClean="0">
                <a:latin typeface="Arial" pitchFamily="34" charset="0"/>
                <a:cs typeface="Arial" pitchFamily="34" charset="0"/>
              </a:rPr>
              <a:t>4. Conflict resolution</a:t>
            </a:r>
          </a:p>
          <a:p>
            <a:r>
              <a:rPr lang="en-US" sz="2000" dirty="0" smtClean="0">
                <a:latin typeface="Arial" pitchFamily="34" charset="0"/>
                <a:cs typeface="Arial" pitchFamily="34" charset="0"/>
              </a:rPr>
              <a:t>5. Resolution aftermath</a:t>
            </a:r>
            <a:endParaRPr lang="en-SG" sz="2000" dirty="0">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sp>
        <p:nvSpPr>
          <p:cNvPr id="3" name="Content Placeholder 2"/>
          <p:cNvSpPr>
            <a:spLocks noGrp="1"/>
          </p:cNvSpPr>
          <p:nvPr>
            <p:ph idx="1"/>
          </p:nvPr>
        </p:nvSpPr>
        <p:spPr/>
        <p:txBody>
          <a:bodyPr>
            <a:normAutofit/>
          </a:bodyPr>
          <a:lstStyle/>
          <a:p>
            <a:r>
              <a:rPr lang="en-US" sz="3200" dirty="0" smtClean="0"/>
              <a:t>Effective conflict management: actions and implications</a:t>
            </a:r>
          </a:p>
          <a:p>
            <a:endParaRPr lang="en-US" sz="3200" dirty="0" smtClean="0">
              <a:latin typeface="Arial" pitchFamily="34" charset="0"/>
              <a:cs typeface="Arial" pitchFamily="34" charset="0"/>
            </a:endParaRPr>
          </a:p>
          <a:p>
            <a:pPr>
              <a:buFont typeface="Wingdings" pitchFamily="2" charset="2"/>
              <a:buChar char="Ø"/>
            </a:pPr>
            <a:r>
              <a:rPr lang="en-US" sz="2000" dirty="0" smtClean="0">
                <a:latin typeface="Arial" pitchFamily="34" charset="0"/>
                <a:cs typeface="Arial" pitchFamily="34" charset="0"/>
              </a:rPr>
              <a:t>Recognize and accept conflict</a:t>
            </a:r>
            <a:r>
              <a:rPr lang="en-SG" sz="2000" dirty="0" smtClean="0">
                <a:latin typeface="Arial" pitchFamily="34" charset="0"/>
                <a:cs typeface="Arial" pitchFamily="34" charset="0"/>
              </a:rPr>
              <a:t> : Implication – Value self and others without blaming.</a:t>
            </a:r>
          </a:p>
          <a:p>
            <a:pPr>
              <a:buFont typeface="Wingdings" pitchFamily="2" charset="2"/>
              <a:buChar char="Ø"/>
            </a:pPr>
            <a:endParaRPr lang="en-SG" sz="2000" dirty="0" smtClean="0">
              <a:latin typeface="Arial" pitchFamily="34" charset="0"/>
              <a:cs typeface="Arial" pitchFamily="34" charset="0"/>
            </a:endParaRPr>
          </a:p>
          <a:p>
            <a:pPr>
              <a:buFont typeface="Wingdings" pitchFamily="2" charset="2"/>
              <a:buChar char="Ø"/>
            </a:pPr>
            <a:r>
              <a:rPr lang="en-US" sz="2000" dirty="0" smtClean="0">
                <a:latin typeface="Arial" pitchFamily="34" charset="0"/>
                <a:cs typeface="Arial" pitchFamily="34" charset="0"/>
              </a:rPr>
              <a:t>State intention to resolve conflict and act with effective interpersonal skills : Implication – Commit to improving interpersonal skills.</a:t>
            </a:r>
          </a:p>
          <a:p>
            <a:pPr>
              <a:buFont typeface="Wingdings" pitchFamily="2" charset="2"/>
              <a:buChar char="Ø"/>
            </a:pPr>
            <a:endParaRPr lang="en-US" sz="2000"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sp>
        <p:nvSpPr>
          <p:cNvPr id="3" name="Content Placeholder 2"/>
          <p:cNvSpPr>
            <a:spLocks noGrp="1"/>
          </p:cNvSpPr>
          <p:nvPr>
            <p:ph idx="1"/>
          </p:nvPr>
        </p:nvSpPr>
        <p:spPr/>
        <p:txBody>
          <a:bodyPr/>
          <a:lstStyle/>
          <a:p>
            <a:pPr>
              <a:buFont typeface="Wingdings" pitchFamily="2" charset="2"/>
              <a:buChar char="Ø"/>
            </a:pPr>
            <a:r>
              <a:rPr lang="en-US" sz="2000" dirty="0" smtClean="0">
                <a:latin typeface="Arial" pitchFamily="34" charset="0"/>
                <a:cs typeface="Arial" pitchFamily="34" charset="0"/>
              </a:rPr>
              <a:t>Acknowledge feelings and thoughts : Implication – Openness of self</a:t>
            </a:r>
            <a:r>
              <a:rPr lang="en-US" sz="2000" dirty="0" smtClean="0">
                <a:latin typeface="Arial" pitchFamily="34" charset="0"/>
                <a:cs typeface="Arial" pitchFamily="34" charset="0"/>
              </a:rPr>
              <a:t>.</a:t>
            </a:r>
          </a:p>
          <a:p>
            <a:pPr>
              <a:buFont typeface="Wingdings" pitchFamily="2" charset="2"/>
              <a:buChar char="Ø"/>
            </a:pPr>
            <a:endParaRPr lang="en-US" sz="2000" dirty="0" smtClean="0">
              <a:latin typeface="Arial" pitchFamily="34" charset="0"/>
              <a:cs typeface="Arial" pitchFamily="34" charset="0"/>
            </a:endParaRPr>
          </a:p>
          <a:p>
            <a:pPr>
              <a:buFont typeface="Wingdings" pitchFamily="2" charset="2"/>
              <a:buChar char="Ø"/>
            </a:pPr>
            <a:r>
              <a:rPr lang="en-US" sz="2000" dirty="0" smtClean="0">
                <a:latin typeface="Arial" pitchFamily="34" charset="0"/>
                <a:cs typeface="Arial" pitchFamily="34" charset="0"/>
              </a:rPr>
              <a:t>Adopt flexible, adaptable and creative strategies : Implication – Challenge and revise old patterns</a:t>
            </a:r>
            <a:r>
              <a:rPr lang="en-US" sz="2000" dirty="0" smtClean="0">
                <a:latin typeface="Arial" pitchFamily="34" charset="0"/>
                <a:cs typeface="Arial" pitchFamily="34" charset="0"/>
              </a:rPr>
              <a:t>.</a:t>
            </a:r>
          </a:p>
          <a:p>
            <a:pPr>
              <a:buFont typeface="Wingdings" pitchFamily="2" charset="2"/>
              <a:buChar char="Ø"/>
            </a:pPr>
            <a:endParaRPr lang="en-US" sz="2000" dirty="0" smtClean="0">
              <a:latin typeface="Arial" pitchFamily="34" charset="0"/>
              <a:cs typeface="Arial" pitchFamily="34" charset="0"/>
            </a:endParaRPr>
          </a:p>
          <a:p>
            <a:pPr>
              <a:buFont typeface="Wingdings" pitchFamily="2" charset="2"/>
              <a:buChar char="Ø"/>
            </a:pPr>
            <a:r>
              <a:rPr lang="en-US" sz="2000" dirty="0" smtClean="0">
                <a:latin typeface="Arial" pitchFamily="34" charset="0"/>
                <a:cs typeface="Arial" pitchFamily="34" charset="0"/>
              </a:rPr>
              <a:t>Avoid power-over </a:t>
            </a:r>
            <a:r>
              <a:rPr lang="en-US" sz="2000" dirty="0" err="1" smtClean="0">
                <a:latin typeface="Arial" pitchFamily="34" charset="0"/>
                <a:cs typeface="Arial" pitchFamily="34" charset="0"/>
              </a:rPr>
              <a:t>communiation</a:t>
            </a:r>
            <a:r>
              <a:rPr lang="en-US" sz="2000" dirty="0" smtClean="0">
                <a:latin typeface="Arial" pitchFamily="34" charset="0"/>
                <a:cs typeface="Arial" pitchFamily="34" charset="0"/>
              </a:rPr>
              <a:t> : Implication – Value self and others without blaming.</a:t>
            </a:r>
            <a:endParaRPr lang="en-US" sz="2000" dirty="0" smtClean="0">
              <a:latin typeface="Arial" pitchFamily="34" charset="0"/>
              <a:cs typeface="Arial" pitchFamily="34" charset="0"/>
            </a:endParaRPr>
          </a:p>
          <a:p>
            <a:endParaRPr lang="en-SG"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SG"/>
          </a:p>
        </p:txBody>
      </p:sp>
      <p:sp>
        <p:nvSpPr>
          <p:cNvPr id="3" name="Content Placeholder 2"/>
          <p:cNvSpPr>
            <a:spLocks noGrp="1"/>
          </p:cNvSpPr>
          <p:nvPr>
            <p:ph idx="1"/>
          </p:nvPr>
        </p:nvSpPr>
        <p:spPr/>
        <p:txBody>
          <a:bodyPr>
            <a:normAutofit fontScale="70000" lnSpcReduction="20000"/>
          </a:bodyPr>
          <a:lstStyle/>
          <a:p>
            <a:r>
              <a:rPr lang="en-US" sz="4600" dirty="0" smtClean="0"/>
              <a:t>Conflict management frame work</a:t>
            </a:r>
          </a:p>
          <a:p>
            <a:endParaRPr lang="en-US" sz="3200" dirty="0" smtClean="0"/>
          </a:p>
          <a:p>
            <a:pPr>
              <a:buNone/>
            </a:pPr>
            <a:r>
              <a:rPr lang="en-US" dirty="0" smtClean="0">
                <a:latin typeface="Arial" pitchFamily="34" charset="0"/>
                <a:cs typeface="Arial" pitchFamily="34" charset="0"/>
              </a:rPr>
              <a:t>	</a:t>
            </a:r>
            <a:r>
              <a:rPr lang="en-US" dirty="0" smtClean="0">
                <a:latin typeface="Arial" pitchFamily="34" charset="0"/>
                <a:cs typeface="Arial" pitchFamily="34" charset="0"/>
              </a:rPr>
              <a:t>		Conflict Recognition</a:t>
            </a:r>
          </a:p>
          <a:p>
            <a:pPr>
              <a:buNone/>
            </a:pPr>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t>
            </a: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a:t>
            </a:r>
            <a:r>
              <a:rPr lang="en-US" dirty="0" smtClean="0">
                <a:latin typeface="Arial" pitchFamily="34" charset="0"/>
                <a:cs typeface="Arial" pitchFamily="34" charset="0"/>
              </a:rPr>
              <a:t>		Conflict Acceptance</a:t>
            </a:r>
          </a:p>
          <a:p>
            <a:pPr>
              <a:buNone/>
            </a:pPr>
            <a:endParaRPr lang="en-US" dirty="0" smtClean="0">
              <a:latin typeface="Arial" pitchFamily="34" charset="0"/>
              <a:cs typeface="Arial" pitchFamily="34" charset="0"/>
            </a:endParaRPr>
          </a:p>
          <a:p>
            <a:pPr>
              <a:buNone/>
            </a:pPr>
            <a:endParaRPr lang="en-US" dirty="0" smtClean="0">
              <a:latin typeface="Arial" pitchFamily="34" charset="0"/>
              <a:cs typeface="Arial" pitchFamily="34" charset="0"/>
            </a:endParaRPr>
          </a:p>
          <a:p>
            <a:pPr>
              <a:buNone/>
            </a:pPr>
            <a:r>
              <a:rPr lang="en-US" dirty="0" smtClean="0">
                <a:latin typeface="Arial" pitchFamily="34" charset="0"/>
                <a:cs typeface="Arial" pitchFamily="34" charset="0"/>
              </a:rPr>
              <a:t>	</a:t>
            </a:r>
            <a:r>
              <a:rPr lang="en-US" dirty="0" smtClean="0">
                <a:latin typeface="Arial" pitchFamily="34" charset="0"/>
                <a:cs typeface="Arial" pitchFamily="34" charset="0"/>
              </a:rPr>
              <a:t>			</a:t>
            </a:r>
          </a:p>
          <a:p>
            <a:pPr>
              <a:buNone/>
            </a:pPr>
            <a:r>
              <a:rPr lang="en-US" dirty="0" smtClean="0">
                <a:latin typeface="Arial" pitchFamily="34" charset="0"/>
                <a:cs typeface="Arial" pitchFamily="34" charset="0"/>
              </a:rPr>
              <a:t>	</a:t>
            </a:r>
            <a:r>
              <a:rPr lang="en-US" dirty="0" smtClean="0">
                <a:latin typeface="Arial" pitchFamily="34" charset="0"/>
                <a:cs typeface="Arial" pitchFamily="34" charset="0"/>
              </a:rPr>
              <a:t>		Conflict resolution</a:t>
            </a:r>
          </a:p>
          <a:p>
            <a:pPr>
              <a:buNone/>
            </a:pPr>
            <a:endParaRPr lang="en-US" sz="2000" dirty="0" smtClean="0"/>
          </a:p>
          <a:p>
            <a:pPr>
              <a:buNone/>
            </a:pPr>
            <a:r>
              <a:rPr lang="en-US" sz="2000" dirty="0" smtClean="0"/>
              <a:t>	</a:t>
            </a:r>
            <a:r>
              <a:rPr lang="en-US" sz="2000" dirty="0" smtClean="0"/>
              <a:t>			     </a:t>
            </a:r>
          </a:p>
          <a:p>
            <a:pPr>
              <a:buNone/>
            </a:pPr>
            <a:r>
              <a:rPr lang="en-US" sz="2000" dirty="0" smtClean="0"/>
              <a:t>	</a:t>
            </a:r>
            <a:r>
              <a:rPr lang="en-US" sz="2000" dirty="0" smtClean="0"/>
              <a:t>			</a:t>
            </a:r>
          </a:p>
          <a:p>
            <a:pPr>
              <a:buNone/>
            </a:pPr>
            <a:r>
              <a:rPr lang="en-US" sz="2000" dirty="0" smtClean="0"/>
              <a:t>                                             </a:t>
            </a:r>
            <a:endParaRPr lang="en-US" sz="2000" dirty="0" smtClean="0"/>
          </a:p>
          <a:p>
            <a:pPr>
              <a:buNone/>
            </a:pPr>
            <a:r>
              <a:rPr lang="en-US" sz="2000" dirty="0" smtClean="0"/>
              <a:t>				</a:t>
            </a:r>
            <a:endParaRPr lang="en-SG" sz="2000" dirty="0"/>
          </a:p>
        </p:txBody>
      </p:sp>
      <p:sp>
        <p:nvSpPr>
          <p:cNvPr id="4" name="Down Arrow 3"/>
          <p:cNvSpPr/>
          <p:nvPr/>
        </p:nvSpPr>
        <p:spPr>
          <a:xfrm>
            <a:off x="3131840" y="3140968"/>
            <a:ext cx="48463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
        <p:nvSpPr>
          <p:cNvPr id="5" name="Down Arrow 4"/>
          <p:cNvSpPr/>
          <p:nvPr/>
        </p:nvSpPr>
        <p:spPr>
          <a:xfrm>
            <a:off x="3131840" y="4221088"/>
            <a:ext cx="484632" cy="5760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SG"/>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337</TotalTime>
  <Words>753</Words>
  <Application>Microsoft Office PowerPoint</Application>
  <PresentationFormat>On-screen Show (4:3)</PresentationFormat>
  <Paragraphs>77</Paragraphs>
  <Slides>14</Slides>
  <Notes>1</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Flow</vt:lpstr>
      <vt:lpstr>                                                             A PRESENTATION ON CONFLICT MANAGEMENT</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CONFLICT MANAGEMENT</dc:title>
  <dc:creator>Gijil Chalayil</dc:creator>
  <cp:lastModifiedBy>Gijil Chalayil</cp:lastModifiedBy>
  <cp:revision>47</cp:revision>
  <dcterms:created xsi:type="dcterms:W3CDTF">2012-04-10T04:13:14Z</dcterms:created>
  <dcterms:modified xsi:type="dcterms:W3CDTF">2012-04-10T17:58:13Z</dcterms:modified>
</cp:coreProperties>
</file>